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Impact" panose="020B0806030902050204" pitchFamily="34" charset="0"/>
      <p:regular r:id="rId43"/>
    </p:embeddedFont>
    <p:embeddedFont>
      <p:font typeface="Lato" panose="020F0502020204030203"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534" y="17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af5c3a69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caf5c3a69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cc4e3d4172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cc4e3d417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b73ced63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b73ced6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b73ced63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cb73ced63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b73ced63c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b73ced63c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c4e3d4172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c4e3d417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b73ced63c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cb73ced63c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cb73ced63c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cb73ced63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b73ced63c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cb73ced63c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b73ced63c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b73ced63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cb73ced6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cb73ced6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cb73ced63c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cb73ced63c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Talk about time reduction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b73ced63c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cb73ced63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cc4e3d4172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cc4e3d41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cb73ced63c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cb73ced63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af5c3a6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caf5c3a6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c4e3d417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cc4e3d417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cc4e3d417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cc4e3d417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cc4e3d417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cc4e3d417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c4e3d4172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cc4e3d417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cb73ced63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cb73ced63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b73ced63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b73ced63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cb73ced63c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cb73ced63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cb73ced63c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cb73ced63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cc4e3d417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cc4e3d417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c4e3d417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c4e3d417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https://github.com/Qiskit/textbook/blob/main/notebooks/ch-algorithms/shor.ipynb</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c4e3d417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cc4e3d417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cc4e3d417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cc4e3d417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cc4e3d417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cc4e3d417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cc4e3d417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cc4e3d417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cc4e3d417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cc4e3d417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cc4e3d417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cc4e3d417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af5c3a6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af5c3a6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cc4e3d4172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cc4e3d417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cb73ced63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cb73ced6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af5c3a69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caf5c3a6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cb73ced63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cb73ced63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cb73ced63c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cb73ced63c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cc4e3d4172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cc4e3d4172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quantum/overview-understanding-quantum-comput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learn.microsoft.com/en-us/azure/quantum/overview-algebra-for-quantum-computi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mathworld.wolfram.com/" TargetMode="External"/><Relationship Id="rId3" Type="http://schemas.openxmlformats.org/officeDocument/2006/relationships/hyperlink" Target="http://www.youtube.com/watch?v=spUNpyF58BY" TargetMode="External"/><Relationship Id="rId7" Type="http://schemas.openxmlformats.org/officeDocument/2006/relationships/hyperlink" Target="https://mathworld.wolfram.com/about/author.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youtube.com/watch?v=spUNpyF58BY" TargetMode="External"/><Relationship Id="rId4" Type="http://schemas.openxmlformats.org/officeDocument/2006/relationships/image" Target="../media/image8.jpg"/><Relationship Id="rId9" Type="http://schemas.openxmlformats.org/officeDocument/2006/relationships/hyperlink" Target="https://mathworld.wolfram.com/FourierTransform.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trendmicro.com/vinfo/us/security/news/security-technology/post-quantum-cryptography-quantum-computing-attacks-on-classical-cryptograph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redhat.com/en/blog/post-quantum-cryptography-lattice-based-cryptography"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www.redhat.com/en/blog/post-quantum-cryptography-hash-based-signatur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org/content/article/ibm-casts-doubt-googles-claims-quantum-supremacy"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www.nature.com/articles/s41586-019-1666-5"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quantum.ibm.co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docs.quantum.ibm.com/start/hello-worl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Qiskit/textbook/blob/main/notebooks/ch-algorithms/shor.ipynb"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10038" y="1604400"/>
            <a:ext cx="3123900" cy="1578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Quantum Computing</a:t>
            </a:r>
            <a:endParaRPr/>
          </a:p>
        </p:txBody>
      </p:sp>
      <p:sp>
        <p:nvSpPr>
          <p:cNvPr id="135" name="Google Shape;135;p13"/>
          <p:cNvSpPr txBox="1">
            <a:spLocks noGrp="1"/>
          </p:cNvSpPr>
          <p:nvPr>
            <p:ph type="subTitle" idx="1"/>
          </p:nvPr>
        </p:nvSpPr>
        <p:spPr>
          <a:xfrm>
            <a:off x="5673300" y="4357200"/>
            <a:ext cx="3470700" cy="7863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a:t>Emmett Fitzharris | 2024</a:t>
            </a:r>
            <a:endParaRPr/>
          </a:p>
          <a:p>
            <a:pPr marL="0" lvl="0" indent="0" algn="r" rtl="0">
              <a:spcBef>
                <a:spcPts val="0"/>
              </a:spcBef>
              <a:spcAft>
                <a:spcPts val="0"/>
              </a:spcAft>
              <a:buNone/>
            </a:pPr>
            <a:r>
              <a:rPr lang="en-GB" sz="1100">
                <a:latin typeface="Arial"/>
                <a:ea typeface="Arial"/>
                <a:cs typeface="Arial"/>
                <a:sym typeface="Arial"/>
              </a:rPr>
              <a:t>Emerging Technological Trends</a:t>
            </a:r>
            <a:endParaRPr sz="1100">
              <a:latin typeface="Arial"/>
              <a:ea typeface="Arial"/>
              <a:cs typeface="Arial"/>
              <a:sym typeface="Arial"/>
            </a:endParaRPr>
          </a:p>
          <a:p>
            <a:pPr marL="0" lvl="0" indent="0" algn="r" rtl="0">
              <a:spcBef>
                <a:spcPts val="0"/>
              </a:spcBef>
              <a:spcAft>
                <a:spcPts val="0"/>
              </a:spcAft>
              <a:buNone/>
            </a:pPr>
            <a:r>
              <a:rPr lang="en-GB" sz="1100">
                <a:latin typeface="Arial"/>
                <a:ea typeface="Arial"/>
                <a:cs typeface="Arial"/>
                <a:sym typeface="Arial"/>
              </a:rPr>
              <a:t>COMP 8045</a:t>
            </a:r>
            <a:endParaRPr sz="1100">
              <a:latin typeface="Arial"/>
              <a:ea typeface="Arial"/>
              <a:cs typeface="Arial"/>
              <a:sym typeface="Arial"/>
            </a:endParaRPr>
          </a:p>
        </p:txBody>
      </p:sp>
      <p:sp>
        <p:nvSpPr>
          <p:cNvPr id="136" name="Google Shape;136;p13"/>
          <p:cNvSpPr txBox="1"/>
          <p:nvPr/>
        </p:nvSpPr>
        <p:spPr>
          <a:xfrm>
            <a:off x="3010075" y="2975275"/>
            <a:ext cx="3123900" cy="7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chemeClr val="lt1"/>
                </a:solidFill>
                <a:latin typeface="Lato"/>
                <a:ea typeface="Lato"/>
                <a:cs typeface="Lato"/>
                <a:sym typeface="Lato"/>
              </a:rPr>
              <a:t>A Brief Introduction and </a:t>
            </a: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Exploration of  Current Trends</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1297500" y="574800"/>
            <a:ext cx="7038900" cy="73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5833"/>
              <a:buFont typeface="Arial"/>
              <a:buNone/>
            </a:pPr>
            <a:r>
              <a:rPr lang="en-GB"/>
              <a:t>The Language of Quantum Computing</a:t>
            </a:r>
            <a:endParaRPr/>
          </a:p>
          <a:p>
            <a:pPr marL="0" lvl="0" indent="0" algn="l" rtl="0">
              <a:spcBef>
                <a:spcPts val="0"/>
              </a:spcBef>
              <a:spcAft>
                <a:spcPts val="0"/>
              </a:spcAft>
              <a:buNone/>
            </a:pPr>
            <a:endParaRPr/>
          </a:p>
        </p:txBody>
      </p:sp>
      <p:sp>
        <p:nvSpPr>
          <p:cNvPr id="209" name="Google Shape;209;p22"/>
          <p:cNvSpPr txBox="1">
            <a:spLocks noGrp="1"/>
          </p:cNvSpPr>
          <p:nvPr>
            <p:ph type="body" idx="1"/>
          </p:nvPr>
        </p:nvSpPr>
        <p:spPr>
          <a:xfrm>
            <a:off x="621450" y="1634450"/>
            <a:ext cx="79011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Quantum Mechanics are important, and knowing the basics is very helpful. </a:t>
            </a:r>
            <a:endParaRPr/>
          </a:p>
          <a:p>
            <a:pPr marL="457200" lvl="0" indent="-311150" algn="l" rtl="0">
              <a:spcBef>
                <a:spcPts val="1200"/>
              </a:spcBef>
              <a:spcAft>
                <a:spcPts val="0"/>
              </a:spcAft>
              <a:buSzPts val="1300"/>
              <a:buChar char="●"/>
            </a:pPr>
            <a:r>
              <a:rPr lang="en-GB" u="sng">
                <a:solidFill>
                  <a:schemeClr val="hlink"/>
                </a:solidFill>
                <a:hlinkClick r:id="rId3"/>
              </a:rPr>
              <a:t>Understanding Quantum Computing</a:t>
            </a:r>
            <a:endParaRPr/>
          </a:p>
          <a:p>
            <a:pPr marL="0" lvl="0" indent="0" algn="l" rtl="0">
              <a:spcBef>
                <a:spcPts val="1200"/>
              </a:spcBef>
              <a:spcAft>
                <a:spcPts val="0"/>
              </a:spcAft>
              <a:buNone/>
            </a:pPr>
            <a:endParaRPr/>
          </a:p>
          <a:p>
            <a:pPr marL="0" lvl="0" indent="0" algn="l" rtl="0">
              <a:spcBef>
                <a:spcPts val="1200"/>
              </a:spcBef>
              <a:spcAft>
                <a:spcPts val="0"/>
              </a:spcAft>
              <a:buNone/>
            </a:pPr>
            <a:r>
              <a:rPr lang="en-GB"/>
              <a:t>Linear algebra and probability.  Vectors and matrices</a:t>
            </a:r>
            <a:endParaRPr/>
          </a:p>
          <a:p>
            <a:pPr marL="457200" lvl="0" indent="-311150" algn="l" rtl="0">
              <a:spcBef>
                <a:spcPts val="1200"/>
              </a:spcBef>
              <a:spcAft>
                <a:spcPts val="0"/>
              </a:spcAft>
              <a:buSzPts val="1300"/>
              <a:buChar char="●"/>
            </a:pPr>
            <a:r>
              <a:rPr lang="en-GB" u="sng">
                <a:solidFill>
                  <a:schemeClr val="hlink"/>
                </a:solidFill>
                <a:hlinkClick r:id="rId4"/>
              </a:rPr>
              <a:t>Linear Algebra for Quantum Computing</a:t>
            </a:r>
            <a:endParaRPr/>
          </a:p>
          <a:p>
            <a:pPr marL="0" lvl="0" indent="0" algn="l" rtl="0">
              <a:spcBef>
                <a:spcPts val="1200"/>
              </a:spcBef>
              <a:spcAft>
                <a:spcPts val="0"/>
              </a:spcAft>
              <a:buNone/>
            </a:pPr>
            <a:endParaRPr/>
          </a:p>
          <a:p>
            <a:pPr marL="0" lvl="0" indent="0" algn="l" rtl="0">
              <a:spcBef>
                <a:spcPts val="1200"/>
              </a:spcBef>
              <a:spcAft>
                <a:spcPts val="1200"/>
              </a:spcAft>
              <a:buNone/>
            </a:pPr>
            <a:r>
              <a:rPr lang="en-GB"/>
              <a:t>Python is popular with Qiskit, but you can also use Microsoft’s Q# which is similar to 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1297500" y="641700"/>
            <a:ext cx="7038900" cy="666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Are quantum computers just better computers?</a:t>
            </a:r>
            <a:endParaRPr/>
          </a:p>
        </p:txBody>
      </p:sp>
      <p:sp>
        <p:nvSpPr>
          <p:cNvPr id="215" name="Google Shape;21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GB"/>
              <a:t>They have the potential to be better at specific tasks. </a:t>
            </a:r>
            <a:endParaRPr/>
          </a:p>
          <a:p>
            <a:pPr marL="0" lvl="0" indent="0" algn="l" rtl="0">
              <a:lnSpc>
                <a:spcPct val="150000"/>
              </a:lnSpc>
              <a:spcBef>
                <a:spcPts val="1200"/>
              </a:spcBef>
              <a:spcAft>
                <a:spcPts val="0"/>
              </a:spcAft>
              <a:buNone/>
            </a:pPr>
            <a:r>
              <a:rPr lang="en-GB"/>
              <a:t>They are not likely to replace classical computers for standard tasks like web browsing, word processing and gaming. </a:t>
            </a:r>
            <a:endParaRPr/>
          </a:p>
          <a:p>
            <a:pPr marL="0" lvl="0" indent="0" algn="l" rtl="0">
              <a:lnSpc>
                <a:spcPct val="150000"/>
              </a:lnSpc>
              <a:spcBef>
                <a:spcPts val="1200"/>
              </a:spcBef>
              <a:spcAft>
                <a:spcPts val="0"/>
              </a:spcAft>
              <a:buNone/>
            </a:pPr>
            <a:r>
              <a:rPr lang="en-GB"/>
              <a:t>They are very error prone, as keeping qubits stable and coherent requires a lot of energy and specialized technology. </a:t>
            </a:r>
            <a:endParaRPr/>
          </a:p>
          <a:p>
            <a:pPr marL="0" lvl="0" indent="0" algn="l" rtl="0">
              <a:lnSpc>
                <a:spcPct val="200000"/>
              </a:lnSpc>
              <a:spcBef>
                <a:spcPts val="1200"/>
              </a:spcBef>
              <a:spcAft>
                <a:spcPts val="1200"/>
              </a:spcAft>
              <a:buNone/>
            </a:pPr>
            <a:r>
              <a:rPr lang="en-GB"/>
              <a:t>A truly universal computer would need both quantum and classical elements.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311700" y="1301875"/>
            <a:ext cx="4002300" cy="892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t>Classical</a:t>
            </a:r>
            <a:endParaRPr/>
          </a:p>
          <a:p>
            <a:pPr marL="0" lvl="0" indent="0" algn="ctr" rtl="0">
              <a:spcBef>
                <a:spcPts val="0"/>
              </a:spcBef>
              <a:spcAft>
                <a:spcPts val="0"/>
              </a:spcAft>
              <a:buNone/>
            </a:pPr>
            <a:r>
              <a:rPr lang="en-GB"/>
              <a:t>Computing</a:t>
            </a:r>
            <a:endParaRPr/>
          </a:p>
        </p:txBody>
      </p:sp>
      <p:sp>
        <p:nvSpPr>
          <p:cNvPr id="221" name="Google Shape;221;p24"/>
          <p:cNvSpPr txBox="1">
            <a:spLocks noGrp="1"/>
          </p:cNvSpPr>
          <p:nvPr>
            <p:ph type="body" idx="1"/>
          </p:nvPr>
        </p:nvSpPr>
        <p:spPr>
          <a:xfrm>
            <a:off x="311700" y="2301025"/>
            <a:ext cx="4002300" cy="22704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GB"/>
              <a:t>Bits</a:t>
            </a:r>
            <a:endParaRPr/>
          </a:p>
          <a:p>
            <a:pPr marL="457200" lvl="0" indent="-311150" algn="l" rtl="0">
              <a:lnSpc>
                <a:spcPct val="200000"/>
              </a:lnSpc>
              <a:spcBef>
                <a:spcPts val="0"/>
              </a:spcBef>
              <a:spcAft>
                <a:spcPts val="0"/>
              </a:spcAft>
              <a:buSzPts val="1300"/>
              <a:buChar char="●"/>
            </a:pPr>
            <a:r>
              <a:rPr lang="en-GB"/>
              <a:t>1’s and 0’s</a:t>
            </a:r>
            <a:endParaRPr/>
          </a:p>
          <a:p>
            <a:pPr marL="457200" lvl="0" indent="-311150" algn="l" rtl="0">
              <a:lnSpc>
                <a:spcPct val="200000"/>
              </a:lnSpc>
              <a:spcBef>
                <a:spcPts val="0"/>
              </a:spcBef>
              <a:spcAft>
                <a:spcPts val="0"/>
              </a:spcAft>
              <a:buSzPts val="1300"/>
              <a:buChar char="●"/>
            </a:pPr>
            <a:r>
              <a:rPr lang="en-GB"/>
              <a:t>Excel at completing one task at a time</a:t>
            </a:r>
            <a:endParaRPr/>
          </a:p>
          <a:p>
            <a:pPr marL="457200" lvl="0" indent="-311150" algn="l" rtl="0">
              <a:lnSpc>
                <a:spcPct val="200000"/>
              </a:lnSpc>
              <a:spcBef>
                <a:spcPts val="0"/>
              </a:spcBef>
              <a:spcAft>
                <a:spcPts val="0"/>
              </a:spcAft>
              <a:buSzPts val="1300"/>
              <a:buChar char="●"/>
            </a:pPr>
            <a:r>
              <a:rPr lang="en-GB"/>
              <a:t>Relatively consistent at correcting errors </a:t>
            </a:r>
            <a:endParaRPr/>
          </a:p>
        </p:txBody>
      </p:sp>
      <p:sp>
        <p:nvSpPr>
          <p:cNvPr id="222" name="Google Shape;222;p24"/>
          <p:cNvSpPr txBox="1">
            <a:spLocks noGrp="1"/>
          </p:cNvSpPr>
          <p:nvPr>
            <p:ph type="title"/>
          </p:nvPr>
        </p:nvSpPr>
        <p:spPr>
          <a:xfrm>
            <a:off x="4779600" y="1301875"/>
            <a:ext cx="4002300" cy="92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Quantum</a:t>
            </a:r>
            <a:endParaRPr/>
          </a:p>
          <a:p>
            <a:pPr marL="0" lvl="0" indent="0" algn="ctr" rtl="0">
              <a:spcBef>
                <a:spcPts val="0"/>
              </a:spcBef>
              <a:spcAft>
                <a:spcPts val="0"/>
              </a:spcAft>
              <a:buNone/>
            </a:pPr>
            <a:r>
              <a:rPr lang="en-GB"/>
              <a:t>Computing</a:t>
            </a:r>
            <a:endParaRPr/>
          </a:p>
        </p:txBody>
      </p:sp>
      <p:sp>
        <p:nvSpPr>
          <p:cNvPr id="223" name="Google Shape;223;p24"/>
          <p:cNvSpPr txBox="1">
            <a:spLocks noGrp="1"/>
          </p:cNvSpPr>
          <p:nvPr>
            <p:ph type="body" idx="1"/>
          </p:nvPr>
        </p:nvSpPr>
        <p:spPr>
          <a:xfrm>
            <a:off x="4779600" y="2301025"/>
            <a:ext cx="4334400" cy="22773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GB"/>
              <a:t>Qubits</a:t>
            </a:r>
            <a:endParaRPr/>
          </a:p>
          <a:p>
            <a:pPr marL="457200" lvl="0" indent="-311150" algn="l" rtl="0">
              <a:lnSpc>
                <a:spcPct val="200000"/>
              </a:lnSpc>
              <a:spcBef>
                <a:spcPts val="0"/>
              </a:spcBef>
              <a:spcAft>
                <a:spcPts val="0"/>
              </a:spcAft>
              <a:buSzPts val="1300"/>
              <a:buChar char="●"/>
            </a:pPr>
            <a:r>
              <a:rPr lang="en-GB"/>
              <a:t>Probability of being at any state between 1 and 0</a:t>
            </a:r>
            <a:endParaRPr/>
          </a:p>
          <a:p>
            <a:pPr marL="457200" lvl="0" indent="-311150" algn="l" rtl="0">
              <a:lnSpc>
                <a:spcPct val="200000"/>
              </a:lnSpc>
              <a:spcBef>
                <a:spcPts val="0"/>
              </a:spcBef>
              <a:spcAft>
                <a:spcPts val="0"/>
              </a:spcAft>
              <a:buSzPts val="1300"/>
              <a:buChar char="●"/>
            </a:pPr>
            <a:r>
              <a:rPr lang="en-GB"/>
              <a:t>Excel at parallel computing</a:t>
            </a:r>
            <a:endParaRPr/>
          </a:p>
          <a:p>
            <a:pPr marL="457200" lvl="0" indent="-311150" algn="l" rtl="0">
              <a:lnSpc>
                <a:spcPct val="200000"/>
              </a:lnSpc>
              <a:spcBef>
                <a:spcPts val="0"/>
              </a:spcBef>
              <a:spcAft>
                <a:spcPts val="0"/>
              </a:spcAft>
              <a:buSzPts val="1300"/>
              <a:buChar char="●"/>
            </a:pPr>
            <a:r>
              <a:rPr lang="en-GB"/>
              <a:t>Error Prone, expensive to correct</a:t>
            </a:r>
            <a:endParaRPr/>
          </a:p>
        </p:txBody>
      </p:sp>
      <p:sp>
        <p:nvSpPr>
          <p:cNvPr id="224" name="Google Shape;224;p24"/>
          <p:cNvSpPr txBox="1"/>
          <p:nvPr/>
        </p:nvSpPr>
        <p:spPr>
          <a:xfrm>
            <a:off x="1558950" y="538525"/>
            <a:ext cx="67917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chemeClr val="lt1"/>
                </a:solidFill>
                <a:latin typeface="Montserrat"/>
                <a:ea typeface="Montserrat"/>
                <a:cs typeface="Montserrat"/>
                <a:sym typeface="Montserrat"/>
              </a:rPr>
              <a:t>So what are the core differences</a:t>
            </a:r>
            <a:endParaRPr sz="2500" b="1">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What are the uses of Quantum Computing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What are the uses of Quantum Computing</a:t>
            </a:r>
            <a:endParaRPr sz="2800"/>
          </a:p>
          <a:p>
            <a:pPr marL="0" lvl="0" indent="0" algn="l" rtl="0">
              <a:spcBef>
                <a:spcPts val="0"/>
              </a:spcBef>
              <a:spcAft>
                <a:spcPts val="0"/>
              </a:spcAft>
              <a:buNone/>
            </a:pPr>
            <a:endParaRPr/>
          </a:p>
        </p:txBody>
      </p:sp>
      <p:sp>
        <p:nvSpPr>
          <p:cNvPr id="235" name="Google Shape;235;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GB"/>
              <a:t>Parallel computation</a:t>
            </a:r>
            <a:endParaRPr/>
          </a:p>
          <a:p>
            <a:pPr marL="457200" lvl="0" indent="-311150" algn="l" rtl="0">
              <a:lnSpc>
                <a:spcPct val="200000"/>
              </a:lnSpc>
              <a:spcBef>
                <a:spcPts val="0"/>
              </a:spcBef>
              <a:spcAft>
                <a:spcPts val="0"/>
              </a:spcAft>
              <a:buSzPts val="1300"/>
              <a:buChar char="●"/>
            </a:pPr>
            <a:r>
              <a:rPr lang="en-GB"/>
              <a:t>Breaking and enhancing encryption</a:t>
            </a:r>
            <a:endParaRPr/>
          </a:p>
          <a:p>
            <a:pPr marL="457200" lvl="0" indent="-311150" algn="l" rtl="0">
              <a:lnSpc>
                <a:spcPct val="200000"/>
              </a:lnSpc>
              <a:spcBef>
                <a:spcPts val="0"/>
              </a:spcBef>
              <a:spcAft>
                <a:spcPts val="0"/>
              </a:spcAft>
              <a:buSzPts val="1300"/>
              <a:buChar char="●"/>
            </a:pPr>
            <a:r>
              <a:rPr lang="en-GB"/>
              <a:t>Searching for entries in unsorted data. </a:t>
            </a:r>
            <a:endParaRPr/>
          </a:p>
          <a:p>
            <a:pPr marL="457200" lvl="0" indent="-311150" algn="l" rtl="0">
              <a:lnSpc>
                <a:spcPct val="200000"/>
              </a:lnSpc>
              <a:spcBef>
                <a:spcPts val="0"/>
              </a:spcBef>
              <a:spcAft>
                <a:spcPts val="0"/>
              </a:spcAft>
              <a:buSzPts val="1300"/>
              <a:buChar char="●"/>
            </a:pPr>
            <a:r>
              <a:rPr lang="en-GB"/>
              <a:t>Simulating Quantum Mechanics</a:t>
            </a:r>
            <a:endParaRPr/>
          </a:p>
          <a:p>
            <a:pPr marL="457200" lvl="0" indent="-311150" algn="l" rtl="0">
              <a:lnSpc>
                <a:spcPct val="200000"/>
              </a:lnSpc>
              <a:spcBef>
                <a:spcPts val="0"/>
              </a:spcBef>
              <a:spcAft>
                <a:spcPts val="0"/>
              </a:spcAft>
              <a:buSzPts val="1300"/>
              <a:buChar char="●"/>
            </a:pPr>
            <a:r>
              <a:rPr lang="en-GB"/>
              <a:t>Simulating chemical reactions, finding medicines and protein structures</a:t>
            </a:r>
            <a:endParaRPr/>
          </a:p>
          <a:p>
            <a:pPr marL="457200" lvl="0" indent="-311150" algn="l" rtl="0">
              <a:lnSpc>
                <a:spcPct val="200000"/>
              </a:lnSpc>
              <a:spcBef>
                <a:spcPts val="0"/>
              </a:spcBef>
              <a:spcAft>
                <a:spcPts val="0"/>
              </a:spcAft>
              <a:buSzPts val="1300"/>
              <a:buChar char="●"/>
            </a:pPr>
            <a:r>
              <a:rPr lang="en-GB"/>
              <a:t>Optimizing transportation and supply chains. </a:t>
            </a:r>
            <a:endParaRPr/>
          </a:p>
          <a:p>
            <a:pPr marL="45720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7"/>
          <p:cNvSpPr txBox="1">
            <a:spLocks noGrp="1"/>
          </p:cNvSpPr>
          <p:nvPr>
            <p:ph type="title"/>
          </p:nvPr>
        </p:nvSpPr>
        <p:spPr>
          <a:xfrm>
            <a:off x="823850" y="2053000"/>
            <a:ext cx="6261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From Classical to Quantum:</a:t>
            </a:r>
            <a:endParaRPr/>
          </a:p>
          <a:p>
            <a:pPr marL="0" lvl="0" indent="0" algn="l" rtl="0">
              <a:spcBef>
                <a:spcPts val="0"/>
              </a:spcBef>
              <a:spcAft>
                <a:spcPts val="0"/>
              </a:spcAft>
              <a:buNone/>
            </a:pPr>
            <a:r>
              <a:rPr lang="en-GB"/>
              <a:t>The Fourier Transform.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297500" y="509525"/>
            <a:ext cx="7038900" cy="79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Fourier Transform (Classical)</a:t>
            </a:r>
            <a:endParaRPr/>
          </a:p>
        </p:txBody>
      </p:sp>
      <p:sp>
        <p:nvSpPr>
          <p:cNvPr id="246" name="Google Shape;246;p28"/>
          <p:cNvSpPr txBox="1">
            <a:spLocks noGrp="1"/>
          </p:cNvSpPr>
          <p:nvPr>
            <p:ph type="body" idx="1"/>
          </p:nvPr>
        </p:nvSpPr>
        <p:spPr>
          <a:xfrm>
            <a:off x="216350" y="1408275"/>
            <a:ext cx="5277300" cy="361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The Discrete Fourier transform is a method of extracting discrete frequencies from a signal made up of several frequencies. </a:t>
            </a:r>
            <a:br>
              <a:rPr lang="en-GB"/>
            </a:br>
            <a:endParaRPr/>
          </a:p>
          <a:p>
            <a:pPr marL="457200" lvl="0" indent="-311150" algn="l" rtl="0">
              <a:spcBef>
                <a:spcPts val="0"/>
              </a:spcBef>
              <a:spcAft>
                <a:spcPts val="0"/>
              </a:spcAft>
              <a:buSzPts val="1300"/>
              <a:buChar char="●"/>
            </a:pPr>
            <a:r>
              <a:rPr lang="en-GB"/>
              <a:t>It could be used to find what tones make up a chord for example.</a:t>
            </a:r>
            <a:br>
              <a:rPr lang="en-GB"/>
            </a:br>
            <a:r>
              <a:rPr lang="en-GB"/>
              <a:t> </a:t>
            </a:r>
            <a:endParaRPr/>
          </a:p>
          <a:p>
            <a:pPr marL="457200" lvl="0" indent="-311150" algn="l" rtl="0">
              <a:spcBef>
                <a:spcPts val="0"/>
              </a:spcBef>
              <a:spcAft>
                <a:spcPts val="0"/>
              </a:spcAft>
              <a:buSzPts val="1300"/>
              <a:buChar char="●"/>
            </a:pPr>
            <a:r>
              <a:rPr lang="en-GB"/>
              <a:t>In short,  by winding the signal graph around the origin at different turning speeds (frequencies), we can find outliers in the center of mass of the graph when the signal overlaps itself.  </a:t>
            </a:r>
            <a:br>
              <a:rPr lang="en-GB"/>
            </a:br>
            <a:endParaRPr/>
          </a:p>
          <a:p>
            <a:pPr marL="457200" lvl="0" indent="-311150" algn="l" rtl="0">
              <a:spcBef>
                <a:spcPts val="0"/>
              </a:spcBef>
              <a:spcAft>
                <a:spcPts val="0"/>
              </a:spcAft>
              <a:buSzPts val="1300"/>
              <a:buChar char="●"/>
            </a:pPr>
            <a:r>
              <a:rPr lang="en-GB"/>
              <a:t>See the embedded YouTube video by 3Blue1Brown for detailed visual explanation of the maths involved.</a:t>
            </a:r>
            <a:br>
              <a:rPr lang="en-GB"/>
            </a:br>
            <a:endParaRPr/>
          </a:p>
          <a:p>
            <a:pPr marL="457200" lvl="0" indent="-311150" algn="l" rtl="0">
              <a:spcBef>
                <a:spcPts val="0"/>
              </a:spcBef>
              <a:spcAft>
                <a:spcPts val="0"/>
              </a:spcAft>
              <a:buSzPts val="1300"/>
              <a:buChar char="●"/>
            </a:pPr>
            <a:r>
              <a:rPr lang="en-GB"/>
              <a:t>Suffice to say this is very useful, but computationally expensive. </a:t>
            </a:r>
            <a:endParaRPr/>
          </a:p>
        </p:txBody>
      </p:sp>
      <p:pic>
        <p:nvPicPr>
          <p:cNvPr id="247" name="Google Shape;247;p28" descr="An animated introduction to the Fourier Transform.&#10;Help fund future projects: https://www.patreon.com/3blue1brown&#10;An equally valuable form of support is to simply share some of the videos.&#10;Special thanks to these supporters: http://3b1b.co/fourier-thanks&#10;Learn more about Janestreet: https://janestreet.com/3b1b&#10;&#10;Follow-on video about the uncertainty principle: https://youtu.be/MBnnXbOM5S4&#10;&#10;Interactive made by a viewer inspired by this video:&#10;https://prajwalsouza.github.io/Experiments/Fourier-Transform-Visualization.html&#10;&#10;Also, take a look at this Jupyter notebook implementing this idea in a way you can play with:&#10;https://github.com/thatSaneKid/fourier/blob/master/Fourier%20Transform%20-%20A%20Visual%20Introduction.ipynb&#10;&#10;Thanks to these viewers for their contributions to translations&#10;Hebrew: Omer Tuchfeld&#10;Russian: xX-Masik-Xx&#10;Vietnamese: @ngvutuan2811&#10;&#10;------------------&#10;Animations largely made using manim, a scrappy open-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title="But what is the Fourier Transform?  A visual introduction.">
            <a:hlinkClick r:id="rId3"/>
          </p:cNvPr>
          <p:cNvPicPr preferRelativeResize="0"/>
          <p:nvPr/>
        </p:nvPicPr>
        <p:blipFill>
          <a:blip r:embed="rId4">
            <a:alphaModFix/>
          </a:blip>
          <a:stretch>
            <a:fillRect/>
          </a:stretch>
        </p:blipFill>
        <p:spPr>
          <a:xfrm>
            <a:off x="5756900" y="2533600"/>
            <a:ext cx="3048000" cy="1714500"/>
          </a:xfrm>
          <a:prstGeom prst="rect">
            <a:avLst/>
          </a:prstGeom>
          <a:noFill/>
          <a:ln>
            <a:noFill/>
          </a:ln>
        </p:spPr>
      </p:pic>
      <p:sp>
        <p:nvSpPr>
          <p:cNvPr id="248" name="Google Shape;248;p28"/>
          <p:cNvSpPr txBox="1"/>
          <p:nvPr/>
        </p:nvSpPr>
        <p:spPr>
          <a:xfrm>
            <a:off x="5756975" y="4248100"/>
            <a:ext cx="3048000" cy="2865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2400"/>
              </a:spcBef>
              <a:spcAft>
                <a:spcPts val="0"/>
              </a:spcAft>
              <a:buNone/>
            </a:pPr>
            <a:r>
              <a:rPr lang="en-GB" sz="800" b="1" u="sng">
                <a:solidFill>
                  <a:schemeClr val="hlink"/>
                </a:solidFill>
                <a:hlinkClick r:id="rId5"/>
              </a:rPr>
              <a:t>But what is the Fourier Transform? A visual introduction</a:t>
            </a:r>
            <a:endParaRPr sz="900" b="1">
              <a:solidFill>
                <a:schemeClr val="lt1"/>
              </a:solidFill>
            </a:endParaRPr>
          </a:p>
          <a:p>
            <a:pPr marL="0" lvl="0" indent="0" algn="l" rtl="0">
              <a:spcBef>
                <a:spcPts val="600"/>
              </a:spcBef>
              <a:spcAft>
                <a:spcPts val="0"/>
              </a:spcAft>
              <a:buNone/>
            </a:pPr>
            <a:endParaRPr sz="200">
              <a:solidFill>
                <a:schemeClr val="lt1"/>
              </a:solidFill>
              <a:latin typeface="Lato"/>
              <a:ea typeface="Lato"/>
              <a:cs typeface="Lato"/>
              <a:sym typeface="Lato"/>
            </a:endParaRPr>
          </a:p>
        </p:txBody>
      </p:sp>
      <p:pic>
        <p:nvPicPr>
          <p:cNvPr id="249" name="Google Shape;249;p28"/>
          <p:cNvPicPr preferRelativeResize="0"/>
          <p:nvPr/>
        </p:nvPicPr>
        <p:blipFill>
          <a:blip r:embed="rId6">
            <a:alphaModFix/>
          </a:blip>
          <a:stretch>
            <a:fillRect/>
          </a:stretch>
        </p:blipFill>
        <p:spPr>
          <a:xfrm>
            <a:off x="5756900" y="1227076"/>
            <a:ext cx="3048000" cy="798300"/>
          </a:xfrm>
          <a:prstGeom prst="rect">
            <a:avLst/>
          </a:prstGeom>
          <a:noFill/>
          <a:ln>
            <a:noFill/>
          </a:ln>
        </p:spPr>
      </p:pic>
      <p:sp>
        <p:nvSpPr>
          <p:cNvPr id="250" name="Google Shape;250;p28"/>
          <p:cNvSpPr txBox="1"/>
          <p:nvPr/>
        </p:nvSpPr>
        <p:spPr>
          <a:xfrm>
            <a:off x="5756900" y="2025386"/>
            <a:ext cx="3048000" cy="414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1200"/>
              </a:spcBef>
              <a:spcAft>
                <a:spcPts val="1200"/>
              </a:spcAft>
              <a:buNone/>
            </a:pPr>
            <a:r>
              <a:rPr lang="en-GB" sz="600" u="sng">
                <a:solidFill>
                  <a:schemeClr val="lt1"/>
                </a:solidFill>
                <a:hlinkClick r:id="rId7">
                  <a:extLst>
                    <a:ext uri="{A12FA001-AC4F-418D-AE19-62706E023703}">
                      <ahyp:hlinkClr xmlns:ahyp="http://schemas.microsoft.com/office/drawing/2018/hyperlinkcolor" val="tx"/>
                    </a:ext>
                  </a:extLst>
                </a:hlinkClick>
              </a:rPr>
              <a:t>Weisstein, Eric W.</a:t>
            </a:r>
            <a:r>
              <a:rPr lang="en-GB" sz="600">
                <a:solidFill>
                  <a:schemeClr val="lt1"/>
                </a:solidFill>
              </a:rPr>
              <a:t> "Fourier Transform." From</a:t>
            </a:r>
            <a:r>
              <a:rPr lang="en-GB" sz="600">
                <a:solidFill>
                  <a:schemeClr val="lt1"/>
                </a:solidFill>
                <a:uFill>
                  <a:noFill/>
                </a:uFill>
                <a:hlinkClick r:id="rId8">
                  <a:extLst>
                    <a:ext uri="{A12FA001-AC4F-418D-AE19-62706E023703}">
                      <ahyp:hlinkClr xmlns:ahyp="http://schemas.microsoft.com/office/drawing/2018/hyperlinkcolor" val="tx"/>
                    </a:ext>
                  </a:extLst>
                </a:hlinkClick>
              </a:rPr>
              <a:t> </a:t>
            </a:r>
            <a:r>
              <a:rPr lang="en-GB" sz="600" i="1" u="sng">
                <a:solidFill>
                  <a:schemeClr val="lt1"/>
                </a:solidFill>
                <a:hlinkClick r:id="rId8">
                  <a:extLst>
                    <a:ext uri="{A12FA001-AC4F-418D-AE19-62706E023703}">
                      <ahyp:hlinkClr xmlns:ahyp="http://schemas.microsoft.com/office/drawing/2018/hyperlinkcolor" val="tx"/>
                    </a:ext>
                  </a:extLst>
                </a:hlinkClick>
              </a:rPr>
              <a:t>MathWorld</a:t>
            </a:r>
            <a:r>
              <a:rPr lang="en-GB" sz="600">
                <a:solidFill>
                  <a:schemeClr val="lt1"/>
                </a:solidFill>
              </a:rPr>
              <a:t>--A Wolfram Web Resource.</a:t>
            </a:r>
            <a:r>
              <a:rPr lang="en-GB" sz="600">
                <a:solidFill>
                  <a:schemeClr val="lt1"/>
                </a:solidFill>
                <a:uFill>
                  <a:noFill/>
                </a:uFill>
                <a:hlinkClick r:id="rId9">
                  <a:extLst>
                    <a:ext uri="{A12FA001-AC4F-418D-AE19-62706E023703}">
                      <ahyp:hlinkClr xmlns:ahyp="http://schemas.microsoft.com/office/drawing/2018/hyperlinkcolor" val="tx"/>
                    </a:ext>
                  </a:extLst>
                </a:hlinkClick>
              </a:rPr>
              <a:t> </a:t>
            </a:r>
            <a:r>
              <a:rPr lang="en-GB" sz="600" u="sng">
                <a:solidFill>
                  <a:schemeClr val="lt1"/>
                </a:solidFill>
                <a:hlinkClick r:id="rId9">
                  <a:extLst>
                    <a:ext uri="{A12FA001-AC4F-418D-AE19-62706E023703}">
                      <ahyp:hlinkClr xmlns:ahyp="http://schemas.microsoft.com/office/drawing/2018/hyperlinkcolor" val="tx"/>
                    </a:ext>
                  </a:extLst>
                </a:hlinkClick>
              </a:rPr>
              <a:t>https://mathworld.wolfram.com/FourierTransform.html</a:t>
            </a:r>
            <a:endParaRPr sz="800">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title"/>
          </p:nvPr>
        </p:nvSpPr>
        <p:spPr>
          <a:xfrm>
            <a:off x="1245675" y="563300"/>
            <a:ext cx="7090800" cy="62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Fast Fourier Transform (Classical)</a:t>
            </a:r>
            <a:endParaRPr/>
          </a:p>
        </p:txBody>
      </p:sp>
      <p:sp>
        <p:nvSpPr>
          <p:cNvPr id="256" name="Google Shape;256;p29"/>
          <p:cNvSpPr txBox="1">
            <a:spLocks noGrp="1"/>
          </p:cNvSpPr>
          <p:nvPr>
            <p:ph type="body" idx="1"/>
          </p:nvPr>
        </p:nvSpPr>
        <p:spPr>
          <a:xfrm>
            <a:off x="848575" y="1544500"/>
            <a:ext cx="47064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Fast Fourier Transform (FFT) massively reduces the time required to to compute this by leveraging the power of graphics processors (Such as Nvidia’s Cuda Cores) for parallel processing.</a:t>
            </a:r>
            <a:br>
              <a:rPr lang="en-GB"/>
            </a:br>
            <a:endParaRPr/>
          </a:p>
          <a:p>
            <a:pPr marL="0" lvl="0" indent="0" algn="l" rtl="0">
              <a:spcBef>
                <a:spcPts val="1200"/>
              </a:spcBef>
              <a:spcAft>
                <a:spcPts val="1200"/>
              </a:spcAft>
              <a:buNone/>
            </a:pPr>
            <a:r>
              <a:rPr lang="en-GB"/>
              <a:t>This improvement made real time processing of signals feasible, enabling time sensitive applications.</a:t>
            </a:r>
            <a:endParaRPr/>
          </a:p>
        </p:txBody>
      </p:sp>
      <p:pic>
        <p:nvPicPr>
          <p:cNvPr id="257" name="Google Shape;257;p29"/>
          <p:cNvPicPr preferRelativeResize="0"/>
          <p:nvPr/>
        </p:nvPicPr>
        <p:blipFill>
          <a:blip r:embed="rId3">
            <a:alphaModFix/>
          </a:blip>
          <a:stretch>
            <a:fillRect/>
          </a:stretch>
        </p:blipFill>
        <p:spPr>
          <a:xfrm>
            <a:off x="5793575" y="1304400"/>
            <a:ext cx="2968050" cy="2776175"/>
          </a:xfrm>
          <a:prstGeom prst="rect">
            <a:avLst/>
          </a:prstGeom>
          <a:noFill/>
          <a:ln>
            <a:noFill/>
          </a:ln>
        </p:spPr>
      </p:pic>
      <p:sp>
        <p:nvSpPr>
          <p:cNvPr id="258" name="Google Shape;258;p29"/>
          <p:cNvSpPr txBox="1"/>
          <p:nvPr/>
        </p:nvSpPr>
        <p:spPr>
          <a:xfrm>
            <a:off x="5793500" y="4199888"/>
            <a:ext cx="2968200" cy="49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700">
                <a:solidFill>
                  <a:schemeClr val="lt1"/>
                </a:solidFill>
                <a:latin typeface="Lato"/>
                <a:ea typeface="Lato"/>
                <a:cs typeface="Lato"/>
                <a:sym typeface="Lato"/>
              </a:rPr>
              <a:t>An example of an audio track being processed  to real time visualizer using Fourier Transform from a personal Python project</a:t>
            </a:r>
            <a:endParaRPr sz="7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1205350" y="597100"/>
            <a:ext cx="7291500" cy="71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Improving the FT (Quantum)</a:t>
            </a:r>
            <a:endParaRPr/>
          </a:p>
        </p:txBody>
      </p:sp>
      <p:sp>
        <p:nvSpPr>
          <p:cNvPr id="264" name="Google Shape;264;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There are two main approaches that are in use. </a:t>
            </a:r>
            <a:endParaRPr/>
          </a:p>
          <a:p>
            <a:pPr marL="457200" lvl="0" indent="-311150" algn="l" rtl="0">
              <a:spcBef>
                <a:spcPts val="1200"/>
              </a:spcBef>
              <a:spcAft>
                <a:spcPts val="0"/>
              </a:spcAft>
              <a:buSzPts val="1300"/>
              <a:buChar char="●"/>
            </a:pPr>
            <a:r>
              <a:rPr lang="en-GB"/>
              <a:t>The Quantum Fourier Transform (QFT) shows considerable speed up over the Fast fourier transform. It forms the backbone of a number of quantum algorithms, notably Shor’s algorithm. It does not return quite as much detail as a standard FT however. </a:t>
            </a:r>
            <a:br>
              <a:rPr lang="en-GB"/>
            </a:br>
            <a:endParaRPr/>
          </a:p>
          <a:p>
            <a:pPr marL="457200" lvl="0" indent="-311150" algn="l" rtl="0">
              <a:spcBef>
                <a:spcPts val="0"/>
              </a:spcBef>
              <a:spcAft>
                <a:spcPts val="0"/>
              </a:spcAft>
              <a:buSzPts val="1300"/>
              <a:buChar char="●"/>
            </a:pPr>
            <a:r>
              <a:rPr lang="en-GB"/>
              <a:t>The Quantum Fast Fourier transform (QFFT) recently proposed in Tokyo University:</a:t>
            </a:r>
            <a:br>
              <a:rPr lang="en-GB"/>
            </a:br>
            <a:r>
              <a:rPr lang="en-GB"/>
              <a:t>Interestingly, it does not give a quantum speedup over the classical Fast Fourier Transform, but it does offer the full spectrum of data expected with the Fast Fourier Transform. QFFT also allows for simultaneous processing of multiple input streams, giving benefits in high volume use cases. </a:t>
            </a:r>
            <a:endParaRPr/>
          </a:p>
        </p:txBody>
      </p:sp>
      <p:sp>
        <p:nvSpPr>
          <p:cNvPr id="265" name="Google Shape;265;p30"/>
          <p:cNvSpPr txBox="1"/>
          <p:nvPr/>
        </p:nvSpPr>
        <p:spPr>
          <a:xfrm>
            <a:off x="1284225" y="4659425"/>
            <a:ext cx="7052100" cy="2214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None/>
            </a:pPr>
            <a:r>
              <a:rPr lang="en-GB" sz="900">
                <a:solidFill>
                  <a:schemeClr val="lt1"/>
                </a:solidFill>
                <a:latin typeface="Lato"/>
                <a:ea typeface="Lato"/>
                <a:cs typeface="Lato"/>
                <a:sym typeface="Lato"/>
              </a:rPr>
              <a:t>[ref: “Quantum Speedup for the Fast Fourier Transform?” | Communications of the ACM, Nov.23 | Vol 66, pg. 8]</a:t>
            </a:r>
            <a:endParaRPr sz="900">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823850" y="619400"/>
            <a:ext cx="4587000" cy="169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Why focus on the Fourier transform?</a:t>
            </a:r>
            <a:endParaRPr/>
          </a:p>
        </p:txBody>
      </p:sp>
      <p:sp>
        <p:nvSpPr>
          <p:cNvPr id="271" name="Google Shape;271;p31"/>
          <p:cNvSpPr txBox="1"/>
          <p:nvPr/>
        </p:nvSpPr>
        <p:spPr>
          <a:xfrm>
            <a:off x="892325" y="2368450"/>
            <a:ext cx="4662600" cy="18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Widely used in many fields of science and engineering. </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Speech Recognition</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Magnetic Resonance Imaging (MRI)</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Signal Processing</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Quantum mechanics </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It’s a good example of direct impact on a common formula, which is already considered to be optimized. </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Today we will discuss</a:t>
            </a: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457200" lvl="0" indent="-311150" algn="l" rtl="0">
              <a:lnSpc>
                <a:spcPct val="200000"/>
              </a:lnSpc>
              <a:spcBef>
                <a:spcPts val="0"/>
              </a:spcBef>
              <a:spcAft>
                <a:spcPts val="0"/>
              </a:spcAft>
              <a:buSzPts val="1300"/>
              <a:buAutoNum type="arabicPeriod"/>
            </a:pPr>
            <a:r>
              <a:rPr lang="en-GB"/>
              <a:t>What is Classical Computing</a:t>
            </a:r>
            <a:endParaRPr/>
          </a:p>
          <a:p>
            <a:pPr marL="457200" lvl="0" indent="-311150" algn="l" rtl="0">
              <a:lnSpc>
                <a:spcPct val="200000"/>
              </a:lnSpc>
              <a:spcBef>
                <a:spcPts val="0"/>
              </a:spcBef>
              <a:spcAft>
                <a:spcPts val="0"/>
              </a:spcAft>
              <a:buSzPts val="1300"/>
              <a:buAutoNum type="arabicPeriod"/>
            </a:pPr>
            <a:r>
              <a:rPr lang="en-GB"/>
              <a:t>What is Quantum Computing</a:t>
            </a:r>
            <a:endParaRPr/>
          </a:p>
          <a:p>
            <a:pPr marL="457200" lvl="0" indent="-311150" algn="l" rtl="0">
              <a:lnSpc>
                <a:spcPct val="200000"/>
              </a:lnSpc>
              <a:spcBef>
                <a:spcPts val="0"/>
              </a:spcBef>
              <a:spcAft>
                <a:spcPts val="0"/>
              </a:spcAft>
              <a:buSzPts val="1300"/>
              <a:buAutoNum type="arabicPeriod"/>
            </a:pPr>
            <a:r>
              <a:rPr lang="en-GB"/>
              <a:t>The uses of Quantum Computing, </a:t>
            </a:r>
            <a:endParaRPr/>
          </a:p>
          <a:p>
            <a:pPr marL="457200" lvl="0" indent="-311150" algn="l" rtl="0">
              <a:lnSpc>
                <a:spcPct val="200000"/>
              </a:lnSpc>
              <a:spcBef>
                <a:spcPts val="0"/>
              </a:spcBef>
              <a:spcAft>
                <a:spcPts val="0"/>
              </a:spcAft>
              <a:buSzPts val="1300"/>
              <a:buAutoNum type="arabicPeriod"/>
            </a:pPr>
            <a:r>
              <a:rPr lang="en-GB"/>
              <a:t>We’ll discuss a classical algorithm, and how it has evolved alongside quantum. </a:t>
            </a:r>
            <a:endParaRPr/>
          </a:p>
          <a:p>
            <a:pPr marL="457200" lvl="0" indent="-311150" algn="l" rtl="0">
              <a:lnSpc>
                <a:spcPct val="200000"/>
              </a:lnSpc>
              <a:spcBef>
                <a:spcPts val="0"/>
              </a:spcBef>
              <a:spcAft>
                <a:spcPts val="0"/>
              </a:spcAft>
              <a:buSzPts val="1300"/>
              <a:buAutoNum type="arabicPeriod"/>
            </a:pPr>
            <a:r>
              <a:rPr lang="en-GB"/>
              <a:t>Challenges and blockers</a:t>
            </a:r>
            <a:endParaRPr/>
          </a:p>
          <a:p>
            <a:pPr marL="457200" lvl="0" indent="-311150" algn="l" rtl="0">
              <a:lnSpc>
                <a:spcPct val="200000"/>
              </a:lnSpc>
              <a:spcBef>
                <a:spcPts val="0"/>
              </a:spcBef>
              <a:spcAft>
                <a:spcPts val="0"/>
              </a:spcAft>
              <a:buSzPts val="1300"/>
              <a:buAutoNum type="arabicPeriod"/>
            </a:pPr>
            <a:r>
              <a:rPr lang="en-GB"/>
              <a:t>The current trends and latest developments. </a:t>
            </a:r>
            <a:endParaRPr/>
          </a:p>
          <a:p>
            <a:pPr marL="457200" lvl="0" indent="-311150" algn="l" rtl="0">
              <a:lnSpc>
                <a:spcPct val="200000"/>
              </a:lnSpc>
              <a:spcBef>
                <a:spcPts val="0"/>
              </a:spcBef>
              <a:spcAft>
                <a:spcPts val="0"/>
              </a:spcAft>
              <a:buSzPts val="1300"/>
              <a:buAutoNum type="arabicPeriod"/>
            </a:pPr>
            <a:r>
              <a:rPr lang="en-GB"/>
              <a:t>How can I get started with Quantum Computing today?</a:t>
            </a:r>
            <a:endParaRPr/>
          </a:p>
          <a:p>
            <a:pPr marL="457200" lvl="0" indent="-311150" algn="l" rtl="0">
              <a:lnSpc>
                <a:spcPct val="200000"/>
              </a:lnSpc>
              <a:spcBef>
                <a:spcPts val="0"/>
              </a:spcBef>
              <a:spcAft>
                <a:spcPts val="0"/>
              </a:spcAft>
              <a:buSzPts val="1300"/>
              <a:buAutoNum type="arabicPeriod"/>
            </a:pPr>
            <a:r>
              <a:rPr lang="en-GB"/>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p:nvPr>
        </p:nvSpPr>
        <p:spPr>
          <a:xfrm>
            <a:off x="1297500" y="522775"/>
            <a:ext cx="7038900" cy="7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Public Key Cryptography (eg RSA-2048)</a:t>
            </a:r>
            <a:endParaRPr/>
          </a:p>
        </p:txBody>
      </p:sp>
      <p:sp>
        <p:nvSpPr>
          <p:cNvPr id="277" name="Google Shape;277;p32"/>
          <p:cNvSpPr txBox="1">
            <a:spLocks noGrp="1"/>
          </p:cNvSpPr>
          <p:nvPr>
            <p:ph type="body" idx="1"/>
          </p:nvPr>
        </p:nvSpPr>
        <p:spPr>
          <a:xfrm>
            <a:off x="1297500" y="1392400"/>
            <a:ext cx="7038900" cy="34860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GB"/>
              <a:t>Two key system, a public and private. </a:t>
            </a:r>
            <a:endParaRPr/>
          </a:p>
          <a:p>
            <a:pPr marL="457200" lvl="0" indent="-311150" algn="l" rtl="0">
              <a:lnSpc>
                <a:spcPct val="200000"/>
              </a:lnSpc>
              <a:spcBef>
                <a:spcPts val="0"/>
              </a:spcBef>
              <a:spcAft>
                <a:spcPts val="0"/>
              </a:spcAft>
              <a:buSzPts val="1300"/>
              <a:buChar char="●"/>
            </a:pPr>
            <a:r>
              <a:rPr lang="en-GB"/>
              <a:t>Public Keys are made from two large Prime numbers multiplied together </a:t>
            </a:r>
            <a:endParaRPr/>
          </a:p>
          <a:p>
            <a:pPr marL="457200" lvl="0" indent="-311150" algn="l" rtl="0">
              <a:lnSpc>
                <a:spcPct val="200000"/>
              </a:lnSpc>
              <a:spcBef>
                <a:spcPts val="0"/>
              </a:spcBef>
              <a:spcAft>
                <a:spcPts val="0"/>
              </a:spcAft>
              <a:buSzPts val="1300"/>
              <a:buChar char="●"/>
            </a:pPr>
            <a:r>
              <a:rPr lang="en-GB"/>
              <a:t>The public key can be shared, and can be used to encrypt data</a:t>
            </a:r>
            <a:endParaRPr/>
          </a:p>
          <a:p>
            <a:pPr marL="457200" lvl="0" indent="-311150" algn="l" rtl="0">
              <a:lnSpc>
                <a:spcPct val="200000"/>
              </a:lnSpc>
              <a:spcBef>
                <a:spcPts val="0"/>
              </a:spcBef>
              <a:spcAft>
                <a:spcPts val="0"/>
              </a:spcAft>
              <a:buSzPts val="1300"/>
              <a:buChar char="●"/>
            </a:pPr>
            <a:r>
              <a:rPr lang="en-GB"/>
              <a:t>To decrypt the prime factors must be known. </a:t>
            </a:r>
            <a:endParaRPr/>
          </a:p>
          <a:p>
            <a:pPr marL="457200" lvl="0" indent="-311150" algn="l" rtl="0">
              <a:lnSpc>
                <a:spcPct val="200000"/>
              </a:lnSpc>
              <a:spcBef>
                <a:spcPts val="0"/>
              </a:spcBef>
              <a:spcAft>
                <a:spcPts val="0"/>
              </a:spcAft>
              <a:buSzPts val="1300"/>
              <a:buChar char="●"/>
            </a:pPr>
            <a:r>
              <a:rPr lang="en-GB"/>
              <a:t>The prime factors act as the private key.  They are each hundreds of digits long. </a:t>
            </a:r>
            <a:endParaRPr/>
          </a:p>
          <a:p>
            <a:pPr marL="457200" lvl="0" indent="-311150" algn="l" rtl="0">
              <a:lnSpc>
                <a:spcPct val="200000"/>
              </a:lnSpc>
              <a:spcBef>
                <a:spcPts val="0"/>
              </a:spcBef>
              <a:spcAft>
                <a:spcPts val="0"/>
              </a:spcAft>
              <a:buSzPts val="1300"/>
              <a:buChar char="●"/>
            </a:pPr>
            <a:r>
              <a:rPr lang="en-GB"/>
              <a:t>It is possible to calculate the prime factors from the public key, </a:t>
            </a:r>
            <a:br>
              <a:rPr lang="en-GB"/>
            </a:br>
            <a:r>
              <a:rPr lang="en-GB"/>
              <a:t>but only through a brute force method of testing prime numbers</a:t>
            </a:r>
            <a:endParaRPr/>
          </a:p>
          <a:p>
            <a:pPr marL="457200" lvl="0" indent="-311150" algn="l" rtl="0">
              <a:lnSpc>
                <a:spcPct val="200000"/>
              </a:lnSpc>
              <a:spcBef>
                <a:spcPts val="0"/>
              </a:spcBef>
              <a:spcAft>
                <a:spcPts val="0"/>
              </a:spcAft>
              <a:buSzPts val="1300"/>
              <a:buChar char="●"/>
            </a:pPr>
            <a:r>
              <a:rPr lang="en-GB"/>
              <a:t>This is very time consuming for classical computers. To an unreasonable degree.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Shor’s Algorithm</a:t>
            </a:r>
            <a:endParaRPr/>
          </a:p>
        </p:txBody>
      </p:sp>
      <p:sp>
        <p:nvSpPr>
          <p:cNvPr id="283" name="Google Shape;283;p33"/>
          <p:cNvSpPr txBox="1">
            <a:spLocks noGrp="1"/>
          </p:cNvSpPr>
          <p:nvPr>
            <p:ph type="body" idx="1"/>
          </p:nvPr>
        </p:nvSpPr>
        <p:spPr>
          <a:xfrm>
            <a:off x="1297500" y="1712025"/>
            <a:ext cx="7038900" cy="31218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GB"/>
              <a:t>Used to find prime factors of an integer</a:t>
            </a:r>
            <a:br>
              <a:rPr lang="en-GB"/>
            </a:br>
            <a:endParaRPr/>
          </a:p>
          <a:p>
            <a:pPr marL="457200" lvl="0" indent="-311150" algn="l" rtl="0">
              <a:spcBef>
                <a:spcPts val="0"/>
              </a:spcBef>
              <a:spcAft>
                <a:spcPts val="0"/>
              </a:spcAft>
              <a:buSzPts val="1300"/>
              <a:buChar char="●"/>
            </a:pPr>
            <a:r>
              <a:rPr lang="en-GB"/>
              <a:t>A key component of which is the quantum Fourier transform</a:t>
            </a:r>
            <a:br>
              <a:rPr lang="en-GB"/>
            </a:br>
            <a:endParaRPr/>
          </a:p>
          <a:p>
            <a:pPr marL="457200" lvl="0" indent="-311150" algn="l" rtl="0">
              <a:spcBef>
                <a:spcPts val="0"/>
              </a:spcBef>
              <a:spcAft>
                <a:spcPts val="0"/>
              </a:spcAft>
              <a:buSzPts val="1300"/>
              <a:buChar char="●"/>
            </a:pPr>
            <a:r>
              <a:rPr lang="en-GB"/>
              <a:t>Extremely fast compared to classical computing’s solution: </a:t>
            </a:r>
            <a:br>
              <a:rPr lang="en-GB"/>
            </a:br>
            <a:r>
              <a:rPr lang="en-GB"/>
              <a:t>“The General Number Field Sieve”. </a:t>
            </a:r>
            <a:br>
              <a:rPr lang="en-GB"/>
            </a:br>
            <a:endParaRPr/>
          </a:p>
          <a:p>
            <a:pPr marL="457200" lvl="0" indent="-311150" algn="l" rtl="0">
              <a:spcBef>
                <a:spcPts val="0"/>
              </a:spcBef>
              <a:spcAft>
                <a:spcPts val="0"/>
              </a:spcAft>
              <a:buSzPts val="1300"/>
              <a:buChar char="●"/>
            </a:pPr>
            <a:r>
              <a:rPr lang="en-GB"/>
              <a:t> Time required grows Quadratically, as opposed to sub exponentially in classical. </a:t>
            </a:r>
            <a:br>
              <a:rPr lang="en-GB"/>
            </a:br>
            <a:endParaRPr/>
          </a:p>
          <a:p>
            <a:pPr marL="457200" lvl="0" indent="-311150" algn="l" rtl="0">
              <a:spcBef>
                <a:spcPts val="0"/>
              </a:spcBef>
              <a:spcAft>
                <a:spcPts val="0"/>
              </a:spcAft>
              <a:buSzPts val="1300"/>
              <a:buChar char="●"/>
            </a:pPr>
            <a:r>
              <a:rPr lang="en-GB"/>
              <a:t>Classical computing breaking RSA-2048 estimated to take up to 300 trillion years, Depending on the number of Qubits, quantum could bring this number down to days or even hours. </a:t>
            </a:r>
            <a:br>
              <a:rPr lang="en-GB"/>
            </a:br>
            <a:endParaRPr/>
          </a:p>
        </p:txBody>
      </p:sp>
      <p:sp>
        <p:nvSpPr>
          <p:cNvPr id="284" name="Google Shape;284;p33"/>
          <p:cNvSpPr txBox="1"/>
          <p:nvPr/>
        </p:nvSpPr>
        <p:spPr>
          <a:xfrm>
            <a:off x="1260000" y="883850"/>
            <a:ext cx="7113900" cy="68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chemeClr val="lt1"/>
                </a:solidFill>
                <a:latin typeface="Lato"/>
                <a:ea typeface="Lato"/>
                <a:cs typeface="Lato"/>
                <a:sym typeface="Lato"/>
              </a:rPr>
              <a:t>You might have heard that Quantum computing will break modern cryptography. </a:t>
            </a:r>
            <a:endParaRPr sz="1300">
              <a:solidFill>
                <a:schemeClr val="lt1"/>
              </a:solidFill>
              <a:latin typeface="Lato"/>
              <a:ea typeface="Lato"/>
              <a:cs typeface="Lato"/>
              <a:sym typeface="Lato"/>
            </a:endParaRPr>
          </a:p>
          <a:p>
            <a:pPr marL="0" lvl="0" indent="0" algn="ctr" rtl="0">
              <a:lnSpc>
                <a:spcPct val="115000"/>
              </a:lnSpc>
              <a:spcBef>
                <a:spcPts val="1200"/>
              </a:spcBef>
              <a:spcAft>
                <a:spcPts val="0"/>
              </a:spcAft>
              <a:buNone/>
            </a:pPr>
            <a:r>
              <a:rPr lang="en-GB" sz="1300">
                <a:solidFill>
                  <a:schemeClr val="lt1"/>
                </a:solidFill>
                <a:latin typeface="Lato"/>
                <a:ea typeface="Lato"/>
                <a:cs typeface="Lato"/>
                <a:sym typeface="Lato"/>
              </a:rPr>
              <a:t>Shor’s Algorithm is the reason for this.</a:t>
            </a:r>
            <a:endParaRPr sz="1300">
              <a:solidFill>
                <a:schemeClr val="lt1"/>
              </a:solidFill>
              <a:latin typeface="Lato"/>
              <a:ea typeface="Lato"/>
              <a:cs typeface="Lato"/>
              <a:sym typeface="Lato"/>
            </a:endParaRPr>
          </a:p>
          <a:p>
            <a:pPr marL="0" lvl="0" indent="0" algn="ctr" rtl="0">
              <a:spcBef>
                <a:spcPts val="1200"/>
              </a:spcBef>
              <a:spcAft>
                <a:spcPts val="0"/>
              </a:spcAft>
              <a:buNone/>
            </a:pPr>
            <a:endParaRPr sz="1300">
              <a:solidFill>
                <a:schemeClr val="lt1"/>
              </a:solidFill>
              <a:latin typeface="Lato"/>
              <a:ea typeface="Lato"/>
              <a:cs typeface="Lato"/>
              <a:sym typeface="Lato"/>
            </a:endParaRPr>
          </a:p>
        </p:txBody>
      </p:sp>
      <p:sp>
        <p:nvSpPr>
          <p:cNvPr id="285" name="Google Shape;285;p33"/>
          <p:cNvSpPr txBox="1"/>
          <p:nvPr/>
        </p:nvSpPr>
        <p:spPr>
          <a:xfrm>
            <a:off x="0" y="4796625"/>
            <a:ext cx="9061800" cy="347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None/>
            </a:pPr>
            <a:r>
              <a:rPr lang="en-GB" sz="800" u="sng">
                <a:solidFill>
                  <a:schemeClr val="hlink"/>
                </a:solidFill>
                <a:latin typeface="Lato"/>
                <a:ea typeface="Lato"/>
                <a:cs typeface="Lato"/>
                <a:sym typeface="Lato"/>
                <a:hlinkClick r:id="rId3"/>
              </a:rPr>
              <a:t>Ref: "Post-Quantum Cryptography: Quantum Computing Attacks on Classical Cryptography | January 24, 2024| Morton Swimmer, Mark Chimley, and Adam Tuaima | trendmicro.com"</a:t>
            </a:r>
            <a:endParaRPr sz="8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Briefly, some other famous algorithms</a:t>
            </a:r>
            <a:endParaRPr/>
          </a:p>
        </p:txBody>
      </p:sp>
      <p:sp>
        <p:nvSpPr>
          <p:cNvPr id="291" name="Google Shape;291;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AutoNum type="arabicPeriod"/>
            </a:pPr>
            <a:r>
              <a:rPr lang="en-GB"/>
              <a:t>The Quantum Search Algorithm, Grover's algorithm:</a:t>
            </a:r>
            <a:br>
              <a:rPr lang="en-GB"/>
            </a:br>
            <a:r>
              <a:rPr lang="en-GB"/>
              <a:t>Has the potential to massively speed up searching through unsorted data. </a:t>
            </a:r>
            <a:br>
              <a:rPr lang="en-GB"/>
            </a:br>
            <a:r>
              <a:rPr lang="en-GB"/>
              <a:t>Excels at very high volumes of data. </a:t>
            </a:r>
            <a:br>
              <a:rPr lang="en-GB"/>
            </a:br>
            <a:r>
              <a:rPr lang="en-GB"/>
              <a:t>Has uses in Quantum Machine Learning algorithms. </a:t>
            </a:r>
            <a:endParaRPr/>
          </a:p>
          <a:p>
            <a:pPr marL="457200" lvl="0" indent="-311150" algn="l" rtl="0">
              <a:lnSpc>
                <a:spcPct val="200000"/>
              </a:lnSpc>
              <a:spcBef>
                <a:spcPts val="0"/>
              </a:spcBef>
              <a:spcAft>
                <a:spcPts val="0"/>
              </a:spcAft>
              <a:buSzPts val="1300"/>
              <a:buAutoNum type="arabicPeriod"/>
            </a:pPr>
            <a:r>
              <a:rPr lang="en-GB"/>
              <a:t>Bosonic and Fermionic systems:</a:t>
            </a:r>
            <a:br>
              <a:rPr lang="en-GB"/>
            </a:br>
            <a:r>
              <a:rPr lang="en-GB"/>
              <a:t>capable of simulating quantum mechanics and chemical reactions.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Trends and Developments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Some Trends in Quantum Computing</a:t>
            </a:r>
            <a:endParaRPr/>
          </a:p>
        </p:txBody>
      </p:sp>
      <p:sp>
        <p:nvSpPr>
          <p:cNvPr id="302" name="Google Shape;302;p36"/>
          <p:cNvSpPr txBox="1">
            <a:spLocks noGrp="1"/>
          </p:cNvSpPr>
          <p:nvPr>
            <p:ph type="body" idx="1"/>
          </p:nvPr>
        </p:nvSpPr>
        <p:spPr>
          <a:xfrm>
            <a:off x="1297500" y="1307850"/>
            <a:ext cx="7038900" cy="3171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Cryptography:</a:t>
            </a:r>
            <a:endParaRPr/>
          </a:p>
          <a:p>
            <a:pPr marL="457200" lvl="0" indent="-311150" algn="l" rtl="0">
              <a:spcBef>
                <a:spcPts val="1200"/>
              </a:spcBef>
              <a:spcAft>
                <a:spcPts val="0"/>
              </a:spcAft>
              <a:buSzPts val="1300"/>
              <a:buChar char="●"/>
            </a:pPr>
            <a:r>
              <a:rPr lang="en-GB"/>
              <a:t>Post quantum cryptography</a:t>
            </a:r>
            <a:endParaRPr/>
          </a:p>
          <a:p>
            <a:pPr marL="457200" lvl="0" indent="-311150" algn="l" rtl="0">
              <a:spcBef>
                <a:spcPts val="0"/>
              </a:spcBef>
              <a:spcAft>
                <a:spcPts val="0"/>
              </a:spcAft>
              <a:buSzPts val="1300"/>
              <a:buChar char="●"/>
            </a:pPr>
            <a:r>
              <a:rPr lang="en-GB"/>
              <a:t>Store now, decrypt later</a:t>
            </a:r>
            <a:endParaRPr/>
          </a:p>
          <a:p>
            <a:pPr marL="457200" lvl="0" indent="0" algn="l" rtl="0">
              <a:spcBef>
                <a:spcPts val="1200"/>
              </a:spcBef>
              <a:spcAft>
                <a:spcPts val="0"/>
              </a:spcAft>
              <a:buNone/>
            </a:pPr>
            <a:endParaRPr/>
          </a:p>
          <a:p>
            <a:pPr marL="0" lvl="0" indent="0" algn="l" rtl="0">
              <a:spcBef>
                <a:spcPts val="1200"/>
              </a:spcBef>
              <a:spcAft>
                <a:spcPts val="0"/>
              </a:spcAft>
              <a:buNone/>
            </a:pPr>
            <a:r>
              <a:rPr lang="en-GB"/>
              <a:t>Entanglement:</a:t>
            </a:r>
            <a:endParaRPr/>
          </a:p>
          <a:p>
            <a:pPr marL="457200" lvl="0" indent="-311150" algn="l" rtl="0">
              <a:spcBef>
                <a:spcPts val="1200"/>
              </a:spcBef>
              <a:spcAft>
                <a:spcPts val="0"/>
              </a:spcAft>
              <a:buSzPts val="1300"/>
              <a:buChar char="●"/>
            </a:pPr>
            <a:r>
              <a:rPr lang="en-GB"/>
              <a:t>FTL data transmission</a:t>
            </a:r>
            <a:endParaRPr/>
          </a:p>
          <a:p>
            <a:pPr marL="457200" lvl="0" indent="-311150" algn="l" rtl="0">
              <a:spcBef>
                <a:spcPts val="0"/>
              </a:spcBef>
              <a:spcAft>
                <a:spcPts val="0"/>
              </a:spcAft>
              <a:buSzPts val="1300"/>
              <a:buChar char="●"/>
            </a:pPr>
            <a:r>
              <a:rPr lang="en-GB"/>
              <a:t>Teleportation of information</a:t>
            </a:r>
            <a:endParaRPr/>
          </a:p>
          <a:p>
            <a:pPr marL="457200" lvl="0" indent="0" algn="l" rtl="0">
              <a:spcBef>
                <a:spcPts val="1200"/>
              </a:spcBef>
              <a:spcAft>
                <a:spcPts val="0"/>
              </a:spcAft>
              <a:buNone/>
            </a:pPr>
            <a:endParaRPr/>
          </a:p>
          <a:p>
            <a:pPr marL="0" lvl="0" indent="0" algn="l" rtl="0">
              <a:spcBef>
                <a:spcPts val="1200"/>
              </a:spcBef>
              <a:spcAft>
                <a:spcPts val="1200"/>
              </a:spcAft>
              <a:buNone/>
            </a:pPr>
            <a:r>
              <a:rPr lang="en-GB"/>
              <a:t>Quantum Supremacy: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1297500" y="559950"/>
            <a:ext cx="7816500" cy="74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Retrospective Decryption (Store now, decrypt later)</a:t>
            </a:r>
            <a:endParaRPr/>
          </a:p>
        </p:txBody>
      </p:sp>
      <p:sp>
        <p:nvSpPr>
          <p:cNvPr id="308" name="Google Shape;308;p37"/>
          <p:cNvSpPr txBox="1">
            <a:spLocks noGrp="1"/>
          </p:cNvSpPr>
          <p:nvPr>
            <p:ph type="body" idx="1"/>
          </p:nvPr>
        </p:nvSpPr>
        <p:spPr>
          <a:xfrm>
            <a:off x="402600" y="1567550"/>
            <a:ext cx="5403600" cy="3384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t>Data storage is relatively cheap, </a:t>
            </a:r>
            <a:endParaRPr/>
          </a:p>
          <a:p>
            <a:pPr marL="0" lvl="0" indent="0" algn="l" rtl="0">
              <a:spcBef>
                <a:spcPts val="1200"/>
              </a:spcBef>
              <a:spcAft>
                <a:spcPts val="0"/>
              </a:spcAft>
              <a:buNone/>
            </a:pPr>
            <a:r>
              <a:rPr lang="en-GB"/>
              <a:t>Encryption is used to securely transfer data over the web.</a:t>
            </a:r>
            <a:br>
              <a:rPr lang="en-GB"/>
            </a:br>
            <a:r>
              <a:rPr lang="en-GB"/>
              <a:t>Encrypted data itself is often sent over channels which are easily monitored. </a:t>
            </a:r>
            <a:endParaRPr/>
          </a:p>
          <a:p>
            <a:pPr marL="0" lvl="0" indent="0" algn="l" rtl="0">
              <a:spcBef>
                <a:spcPts val="1200"/>
              </a:spcBef>
              <a:spcAft>
                <a:spcPts val="0"/>
              </a:spcAft>
              <a:buNone/>
            </a:pPr>
            <a:r>
              <a:rPr lang="en-GB"/>
              <a:t>It is relatively simple to intercept encrypted data,  </a:t>
            </a:r>
            <a:br>
              <a:rPr lang="en-GB"/>
            </a:br>
            <a:r>
              <a:rPr lang="en-GB"/>
              <a:t>but intercepted data is not very useful while encrypted. </a:t>
            </a:r>
            <a:endParaRPr/>
          </a:p>
          <a:p>
            <a:pPr marL="0" lvl="0" indent="0" algn="l" rtl="0">
              <a:spcBef>
                <a:spcPts val="1200"/>
              </a:spcBef>
              <a:spcAft>
                <a:spcPts val="0"/>
              </a:spcAft>
              <a:buNone/>
            </a:pPr>
            <a:r>
              <a:rPr lang="en-GB"/>
              <a:t>Information created now using current encryption may be still valuable when quantum decryption is more available. </a:t>
            </a:r>
            <a:endParaRPr/>
          </a:p>
          <a:p>
            <a:pPr marL="0" lvl="0" indent="0" algn="l" rtl="0">
              <a:spcBef>
                <a:spcPts val="1200"/>
              </a:spcBef>
              <a:spcAft>
                <a:spcPts val="0"/>
              </a:spcAft>
              <a:buNone/>
            </a:pPr>
            <a:r>
              <a:rPr lang="en-GB"/>
              <a:t>National secrets, personal information, and any manner of other previously secure data will be accessible. </a:t>
            </a:r>
            <a:endParaRPr/>
          </a:p>
          <a:p>
            <a:pPr marL="0" lvl="0" indent="0" algn="l" rtl="0">
              <a:spcBef>
                <a:spcPts val="1200"/>
              </a:spcBef>
              <a:spcAft>
                <a:spcPts val="1200"/>
              </a:spcAft>
              <a:buNone/>
            </a:pPr>
            <a:r>
              <a:rPr lang="en-GB"/>
              <a:t>Because of this, there is a push to migrate to quantum hardened cryptography now. </a:t>
            </a:r>
            <a:endParaRPr/>
          </a:p>
        </p:txBody>
      </p:sp>
      <p:pic>
        <p:nvPicPr>
          <p:cNvPr id="309" name="Google Shape;309;p37"/>
          <p:cNvPicPr preferRelativeResize="0"/>
          <p:nvPr/>
        </p:nvPicPr>
        <p:blipFill>
          <a:blip r:embed="rId3">
            <a:alphaModFix/>
          </a:blip>
          <a:stretch>
            <a:fillRect/>
          </a:stretch>
        </p:blipFill>
        <p:spPr>
          <a:xfrm>
            <a:off x="5943725" y="1608925"/>
            <a:ext cx="3033000" cy="2014102"/>
          </a:xfrm>
          <a:prstGeom prst="rect">
            <a:avLst/>
          </a:prstGeom>
          <a:noFill/>
          <a:ln>
            <a:noFill/>
          </a:ln>
        </p:spPr>
      </p:pic>
      <p:sp>
        <p:nvSpPr>
          <p:cNvPr id="310" name="Google Shape;310;p37"/>
          <p:cNvSpPr txBox="1"/>
          <p:nvPr/>
        </p:nvSpPr>
        <p:spPr>
          <a:xfrm>
            <a:off x="5943800" y="3623101"/>
            <a:ext cx="3033000" cy="261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https://commons.wikimedia.org/wiki/File:123Net_Data_Center_(DC2).jpg</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1297500" y="537650"/>
            <a:ext cx="7038900" cy="77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Post quantum cryptography</a:t>
            </a:r>
            <a:endParaRPr/>
          </a:p>
        </p:txBody>
      </p:sp>
      <p:sp>
        <p:nvSpPr>
          <p:cNvPr id="316" name="Google Shape;316;p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Since quantum computers are uniquely capable of breaking current encryption standards, quantum hardened cryptographic methods have been a trend in recent years. </a:t>
            </a:r>
            <a:endParaRPr/>
          </a:p>
          <a:p>
            <a:pPr marL="0" lvl="0" indent="0" algn="l" rtl="0">
              <a:spcBef>
                <a:spcPts val="1200"/>
              </a:spcBef>
              <a:spcAft>
                <a:spcPts val="0"/>
              </a:spcAft>
              <a:buNone/>
            </a:pPr>
            <a:r>
              <a:rPr lang="en-GB"/>
              <a:t>There are a number of approaches, two examples which is showing promise in resisting decryption from both classical and quantum computing is Latice based Cryptography.</a:t>
            </a:r>
            <a:endParaRPr/>
          </a:p>
          <a:p>
            <a:pPr marL="457200" lvl="0" indent="-311150" algn="l" rtl="0">
              <a:spcBef>
                <a:spcPts val="1200"/>
              </a:spcBef>
              <a:spcAft>
                <a:spcPts val="0"/>
              </a:spcAft>
              <a:buSzPts val="1300"/>
              <a:buChar char="●"/>
            </a:pPr>
            <a:r>
              <a:rPr lang="en-GB"/>
              <a:t>Hash based:</a:t>
            </a:r>
            <a:br>
              <a:rPr lang="en-GB"/>
            </a:br>
            <a:r>
              <a:rPr lang="en-GB"/>
              <a:t>Using long strings rather than prime numbers. </a:t>
            </a:r>
            <a:endParaRPr/>
          </a:p>
          <a:p>
            <a:pPr marL="457200" lvl="0" indent="-311150" algn="l" rtl="0">
              <a:spcBef>
                <a:spcPts val="0"/>
              </a:spcBef>
              <a:spcAft>
                <a:spcPts val="0"/>
              </a:spcAft>
              <a:buSzPts val="1300"/>
              <a:buChar char="●"/>
            </a:pPr>
            <a:r>
              <a:rPr lang="en-GB"/>
              <a:t>Latice based: </a:t>
            </a:r>
            <a:br>
              <a:rPr lang="en-GB"/>
            </a:br>
            <a:r>
              <a:rPr lang="en-GB"/>
              <a:t>Using a combination of vectors, which combine into other vectors. </a:t>
            </a:r>
            <a:endParaRPr/>
          </a:p>
          <a:p>
            <a:pPr marL="0" lvl="0" indent="0" algn="l" rtl="0">
              <a:spcBef>
                <a:spcPts val="1200"/>
              </a:spcBef>
              <a:spcAft>
                <a:spcPts val="1200"/>
              </a:spcAft>
              <a:buNone/>
            </a:pPr>
            <a:r>
              <a:rPr lang="en-GB"/>
              <a:t>There are a number of other methods being researched, and this field is likely to be a popular trend as quantum computing becomes more available. </a:t>
            </a:r>
            <a:endParaRPr/>
          </a:p>
        </p:txBody>
      </p:sp>
      <p:sp>
        <p:nvSpPr>
          <p:cNvPr id="317" name="Google Shape;317;p38"/>
          <p:cNvSpPr txBox="1"/>
          <p:nvPr/>
        </p:nvSpPr>
        <p:spPr>
          <a:xfrm>
            <a:off x="1284225" y="4478750"/>
            <a:ext cx="7052100" cy="4020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None/>
            </a:pPr>
            <a:r>
              <a:rPr lang="en-GB" sz="900">
                <a:solidFill>
                  <a:schemeClr val="lt1"/>
                </a:solidFill>
                <a:latin typeface="Lato"/>
                <a:ea typeface="Lato"/>
                <a:cs typeface="Lato"/>
                <a:sym typeface="Lato"/>
              </a:rPr>
              <a:t>[Ref: “ </a:t>
            </a:r>
            <a:r>
              <a:rPr lang="en-GB" sz="900" u="sng">
                <a:solidFill>
                  <a:schemeClr val="hlink"/>
                </a:solidFill>
                <a:latin typeface="Lato"/>
                <a:ea typeface="Lato"/>
                <a:cs typeface="Lato"/>
                <a:sym typeface="Lato"/>
                <a:hlinkClick r:id="rId3"/>
              </a:rPr>
              <a:t>Post-quantum cryptography - lattice-based cryptography | October 30, 2023 | Robert Relyea | RedHat Blog</a:t>
            </a:r>
            <a:r>
              <a:rPr lang="en-GB" sz="900">
                <a:solidFill>
                  <a:schemeClr val="lt1"/>
                </a:solidFill>
                <a:latin typeface="Lato"/>
                <a:ea typeface="Lato"/>
                <a:cs typeface="Lato"/>
                <a:sym typeface="Lato"/>
              </a:rPr>
              <a:t>”]</a:t>
            </a:r>
            <a:br>
              <a:rPr lang="en-GB" sz="900">
                <a:solidFill>
                  <a:schemeClr val="lt1"/>
                </a:solidFill>
                <a:latin typeface="Lato"/>
                <a:ea typeface="Lato"/>
                <a:cs typeface="Lato"/>
                <a:sym typeface="Lato"/>
              </a:rPr>
            </a:br>
            <a:r>
              <a:rPr lang="en-GB" sz="900">
                <a:solidFill>
                  <a:schemeClr val="lt1"/>
                </a:solidFill>
                <a:latin typeface="Lato"/>
                <a:ea typeface="Lato"/>
                <a:cs typeface="Lato"/>
                <a:sym typeface="Lato"/>
              </a:rPr>
              <a:t>[Ref: “</a:t>
            </a:r>
            <a:r>
              <a:rPr lang="en-GB" sz="900" u="sng">
                <a:solidFill>
                  <a:schemeClr val="hlink"/>
                </a:solidFill>
                <a:latin typeface="Lato"/>
                <a:ea typeface="Lato"/>
                <a:cs typeface="Lato"/>
                <a:sym typeface="Lato"/>
                <a:hlinkClick r:id="rId4"/>
              </a:rPr>
              <a:t>Post-quantum cryptography: Hash-based signatures | October 27, 2022 | Robert Relyea | Redhat Blog</a:t>
            </a:r>
            <a:r>
              <a:rPr lang="en-GB" sz="900">
                <a:solidFill>
                  <a:schemeClr val="lt1"/>
                </a:solidFill>
                <a:latin typeface="Lato"/>
                <a:ea typeface="Lato"/>
                <a:cs typeface="Lato"/>
                <a:sym typeface="Lato"/>
              </a:rPr>
              <a:t>”]</a:t>
            </a:r>
            <a:endParaRPr sz="9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Teleportation of information</a:t>
            </a:r>
            <a:endParaRPr/>
          </a:p>
        </p:txBody>
      </p:sp>
      <p:sp>
        <p:nvSpPr>
          <p:cNvPr id="323" name="Google Shape;323;p39"/>
          <p:cNvSpPr txBox="1">
            <a:spLocks noGrp="1"/>
          </p:cNvSpPr>
          <p:nvPr>
            <p:ph type="body" idx="1"/>
          </p:nvPr>
        </p:nvSpPr>
        <p:spPr>
          <a:xfrm>
            <a:off x="1150325" y="1567550"/>
            <a:ext cx="7186200" cy="2911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t>With Quantum entanglement, we can link two qubits together. When one changes, the other will also do so. This is understood to occur instantly regardless of distance. </a:t>
            </a:r>
            <a:endParaRPr/>
          </a:p>
          <a:p>
            <a:pPr marL="0" lvl="0" indent="0" algn="l" rtl="0">
              <a:spcBef>
                <a:spcPts val="1200"/>
              </a:spcBef>
              <a:spcAft>
                <a:spcPts val="0"/>
              </a:spcAft>
              <a:buNone/>
            </a:pPr>
            <a:r>
              <a:rPr lang="en-GB"/>
              <a:t>In theory, this would allow for faster than light communication. In a case where two qubits are located a lightyear apart, if you adjust the spin of one, our current understanding is that the spin of the other would change to match it immediately. </a:t>
            </a:r>
            <a:endParaRPr/>
          </a:p>
          <a:p>
            <a:pPr marL="0" lvl="0" indent="0" algn="l" rtl="0">
              <a:spcBef>
                <a:spcPts val="1200"/>
              </a:spcBef>
              <a:spcAft>
                <a:spcPts val="0"/>
              </a:spcAft>
              <a:buNone/>
            </a:pPr>
            <a:r>
              <a:rPr lang="en-GB"/>
              <a:t>This has a lot of implications which sound like they are straight out of a scifi novel, like time travel</a:t>
            </a:r>
            <a:endParaRPr/>
          </a:p>
          <a:p>
            <a:pPr marL="0" lvl="0" indent="0" algn="l" rtl="0">
              <a:spcBef>
                <a:spcPts val="1200"/>
              </a:spcBef>
              <a:spcAft>
                <a:spcPts val="0"/>
              </a:spcAft>
              <a:buNone/>
            </a:pPr>
            <a:r>
              <a:rPr lang="en-GB"/>
              <a:t>When you observe the state of a qubit however, you alter its state. As a result, the data retrieved is essentially random, and therefore useless for transporting information larger than one random bit. </a:t>
            </a:r>
            <a:endParaRPr/>
          </a:p>
          <a:p>
            <a:pPr marL="0" lvl="0" indent="0" algn="l" rtl="0">
              <a:spcBef>
                <a:spcPts val="1200"/>
              </a:spcBef>
              <a:spcAft>
                <a:spcPts val="1200"/>
              </a:spcAft>
              <a:buNone/>
            </a:pPr>
            <a:r>
              <a:rPr lang="en-GB"/>
              <a:t>This one may be science fiction after all. At least for now, still an area of resaearch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0"/>
          <p:cNvSpPr txBox="1">
            <a:spLocks noGrp="1"/>
          </p:cNvSpPr>
          <p:nvPr>
            <p:ph type="title"/>
          </p:nvPr>
        </p:nvSpPr>
        <p:spPr>
          <a:xfrm>
            <a:off x="1297500" y="225450"/>
            <a:ext cx="7038900" cy="56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Quantum Supremacy (advantage)</a:t>
            </a:r>
            <a:endParaRPr/>
          </a:p>
        </p:txBody>
      </p:sp>
      <p:sp>
        <p:nvSpPr>
          <p:cNvPr id="329" name="Google Shape;329;p40"/>
          <p:cNvSpPr txBox="1">
            <a:spLocks noGrp="1"/>
          </p:cNvSpPr>
          <p:nvPr>
            <p:ph type="body" idx="1"/>
          </p:nvPr>
        </p:nvSpPr>
        <p:spPr>
          <a:xfrm>
            <a:off x="1026975" y="834950"/>
            <a:ext cx="7309500" cy="3478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Quantum supremacy is the concept of a Quantum computer being faster at performing one specific task than a classical computer. These should be tasks that are not feasible for a classical computer to achieve in a reasonable amount of time. </a:t>
            </a:r>
            <a:endParaRPr/>
          </a:p>
          <a:p>
            <a:pPr marL="457200" lvl="0" indent="-311150" algn="l" rtl="0">
              <a:spcBef>
                <a:spcPts val="0"/>
              </a:spcBef>
              <a:spcAft>
                <a:spcPts val="0"/>
              </a:spcAft>
              <a:buSzPts val="1300"/>
              <a:buChar char="●"/>
            </a:pPr>
            <a:r>
              <a:rPr lang="en-GB"/>
              <a:t>It does not require the quantum computer to be faster in performing all tasks. </a:t>
            </a:r>
            <a:endParaRPr/>
          </a:p>
          <a:p>
            <a:pPr marL="0" lvl="0" indent="0" algn="l" rtl="0">
              <a:spcBef>
                <a:spcPts val="1200"/>
              </a:spcBef>
              <a:spcAft>
                <a:spcPts val="0"/>
              </a:spcAft>
              <a:buNone/>
            </a:pPr>
            <a:r>
              <a:rPr lang="en-GB"/>
              <a:t>Some researchers at Google claimed to have achieved quantum supremacy in 2019 with their “Sycamore” processor, in generating random numbers. </a:t>
            </a:r>
            <a:endParaRPr/>
          </a:p>
          <a:p>
            <a:pPr marL="0" lvl="0" indent="0" algn="l" rtl="0">
              <a:spcBef>
                <a:spcPts val="1200"/>
              </a:spcBef>
              <a:spcAft>
                <a:spcPts val="0"/>
              </a:spcAft>
              <a:buNone/>
            </a:pPr>
            <a:r>
              <a:rPr lang="en-GB"/>
              <a:t>This was disputed under grounds of practicality </a:t>
            </a:r>
            <a:br>
              <a:rPr lang="en-GB"/>
            </a:br>
            <a:br>
              <a:rPr lang="en-GB"/>
            </a:br>
            <a:r>
              <a:rPr lang="en-GB"/>
              <a:t>IBM also showed that there are methods in classical computing that can perform the task much more quickly than the classical method used by Google as a control.</a:t>
            </a:r>
            <a:endParaRPr/>
          </a:p>
          <a:p>
            <a:pPr marL="0" lvl="0" indent="0" algn="l" rtl="0">
              <a:spcBef>
                <a:spcPts val="1200"/>
              </a:spcBef>
              <a:spcAft>
                <a:spcPts val="1200"/>
              </a:spcAft>
              <a:buNone/>
            </a:pPr>
            <a:r>
              <a:rPr lang="en-GB"/>
              <a:t>This will likely be an area of continued debate in the coming years. </a:t>
            </a:r>
            <a:endParaRPr/>
          </a:p>
        </p:txBody>
      </p:sp>
      <p:sp>
        <p:nvSpPr>
          <p:cNvPr id="330" name="Google Shape;330;p40"/>
          <p:cNvSpPr txBox="1"/>
          <p:nvPr/>
        </p:nvSpPr>
        <p:spPr>
          <a:xfrm>
            <a:off x="209350" y="4477025"/>
            <a:ext cx="8889600" cy="49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100">
                <a:solidFill>
                  <a:schemeClr val="lt1"/>
                </a:solidFill>
                <a:latin typeface="Lato"/>
                <a:ea typeface="Lato"/>
                <a:cs typeface="Lato"/>
                <a:sym typeface="Lato"/>
              </a:rPr>
              <a:t>Ref: </a:t>
            </a:r>
            <a:r>
              <a:rPr lang="en-GB" sz="1100" u="sng">
                <a:solidFill>
                  <a:schemeClr val="hlink"/>
                </a:solidFill>
                <a:latin typeface="Lato"/>
                <a:ea typeface="Lato"/>
                <a:cs typeface="Lato"/>
                <a:sym typeface="Lato"/>
                <a:hlinkClick r:id="rId3"/>
              </a:rPr>
              <a:t>IBM casts doubt on Google's claims of quantum supremacy | 23 Oct 2019 | Adrian Cho | Science</a:t>
            </a:r>
            <a:br>
              <a:rPr lang="en-GB" sz="1100">
                <a:solidFill>
                  <a:schemeClr val="lt1"/>
                </a:solidFill>
                <a:latin typeface="Lato"/>
                <a:ea typeface="Lato"/>
                <a:cs typeface="Lato"/>
                <a:sym typeface="Lato"/>
              </a:rPr>
            </a:br>
            <a:r>
              <a:rPr lang="en-GB" sz="1100">
                <a:solidFill>
                  <a:schemeClr val="lt1"/>
                </a:solidFill>
                <a:latin typeface="Lato"/>
                <a:ea typeface="Lato"/>
                <a:cs typeface="Lato"/>
                <a:sym typeface="Lato"/>
              </a:rPr>
              <a:t>Ref: </a:t>
            </a:r>
            <a:r>
              <a:rPr lang="en-GB" sz="1100" u="sng">
                <a:solidFill>
                  <a:schemeClr val="hlink"/>
                </a:solidFill>
                <a:latin typeface="Lato"/>
                <a:ea typeface="Lato"/>
                <a:cs typeface="Lato"/>
                <a:sym typeface="Lato"/>
                <a:hlinkClick r:id="rId4"/>
              </a:rPr>
              <a:t>Arute, F., Arya, K., Babbush, R. et al. Quantum supremacy using a programmable superconducting processor. Nature 574, 505–510 (2019). </a:t>
            </a:r>
            <a:endParaRPr sz="1100">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Challenges and Blockers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276250" y="284000"/>
            <a:ext cx="5634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What is Classical Computing?</a:t>
            </a:r>
            <a:endParaRPr/>
          </a:p>
        </p:txBody>
      </p:sp>
      <p:pic>
        <p:nvPicPr>
          <p:cNvPr id="148" name="Google Shape;148;p15"/>
          <p:cNvPicPr preferRelativeResize="0"/>
          <p:nvPr/>
        </p:nvPicPr>
        <p:blipFill>
          <a:blip r:embed="rId3">
            <a:alphaModFix/>
          </a:blip>
          <a:stretch>
            <a:fillRect/>
          </a:stretch>
        </p:blipFill>
        <p:spPr>
          <a:xfrm>
            <a:off x="6014375" y="237125"/>
            <a:ext cx="2836027" cy="1995682"/>
          </a:xfrm>
          <a:prstGeom prst="rect">
            <a:avLst/>
          </a:prstGeom>
          <a:noFill/>
          <a:ln>
            <a:noFill/>
          </a:ln>
        </p:spPr>
      </p:pic>
      <p:sp>
        <p:nvSpPr>
          <p:cNvPr id="149" name="Google Shape;149;p15"/>
          <p:cNvSpPr txBox="1"/>
          <p:nvPr/>
        </p:nvSpPr>
        <p:spPr>
          <a:xfrm>
            <a:off x="6014443" y="2232782"/>
            <a:ext cx="2835900" cy="261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https://commons.wikimedia.org/wiki/File:Kulram.jpg</a:t>
            </a:r>
            <a:endParaRPr>
              <a:solidFill>
                <a:schemeClr val="lt1"/>
              </a:solidFill>
            </a:endParaRPr>
          </a:p>
        </p:txBody>
      </p:sp>
      <p:pic>
        <p:nvPicPr>
          <p:cNvPr id="150" name="Google Shape;150;p15"/>
          <p:cNvPicPr preferRelativeResize="0"/>
          <p:nvPr/>
        </p:nvPicPr>
        <p:blipFill>
          <a:blip r:embed="rId4">
            <a:alphaModFix/>
          </a:blip>
          <a:stretch>
            <a:fillRect/>
          </a:stretch>
        </p:blipFill>
        <p:spPr>
          <a:xfrm>
            <a:off x="6014444" y="2484619"/>
            <a:ext cx="2835981" cy="1911521"/>
          </a:xfrm>
          <a:prstGeom prst="rect">
            <a:avLst/>
          </a:prstGeom>
          <a:noFill/>
          <a:ln>
            <a:noFill/>
          </a:ln>
        </p:spPr>
      </p:pic>
      <p:sp>
        <p:nvSpPr>
          <p:cNvPr id="151" name="Google Shape;151;p15"/>
          <p:cNvSpPr txBox="1"/>
          <p:nvPr/>
        </p:nvSpPr>
        <p:spPr>
          <a:xfrm>
            <a:off x="6014398" y="4396138"/>
            <a:ext cx="2835900" cy="261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https://commons.wikimedia.org/wiki/File:Sextante_(1805)._Museo_Naval_de_Madrid.jpg</a:t>
            </a:r>
            <a:endParaRPr>
              <a:solidFill>
                <a:schemeClr val="lt1"/>
              </a:solidFill>
            </a:endParaRPr>
          </a:p>
        </p:txBody>
      </p:sp>
      <p:sp>
        <p:nvSpPr>
          <p:cNvPr id="152" name="Google Shape;152;p15"/>
          <p:cNvSpPr txBox="1"/>
          <p:nvPr/>
        </p:nvSpPr>
        <p:spPr>
          <a:xfrm>
            <a:off x="276250" y="1214025"/>
            <a:ext cx="5589600" cy="12705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You might be picturing something like an abacus, or a sextant. </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Possibly a turing machine. </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Maybe even the profession “computer”. </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ctr" rtl="0">
              <a:spcBef>
                <a:spcPts val="0"/>
              </a:spcBef>
              <a:spcAft>
                <a:spcPts val="0"/>
              </a:spcAft>
              <a:buNone/>
            </a:pPr>
            <a:r>
              <a:rPr lang="en-GB" sz="1300">
                <a:solidFill>
                  <a:schemeClr val="lt1"/>
                </a:solidFill>
                <a:latin typeface="Lato"/>
                <a:ea typeface="Lato"/>
                <a:cs typeface="Lato"/>
                <a:sym typeface="Lato"/>
              </a:rPr>
              <a:t>Some of these are close. </a:t>
            </a:r>
            <a:endParaRPr sz="1300">
              <a:solidFill>
                <a:schemeClr val="lt1"/>
              </a:solidFill>
              <a:latin typeface="Lato"/>
              <a:ea typeface="Lato"/>
              <a:cs typeface="Lato"/>
              <a:sym typeface="Lato"/>
            </a:endParaRPr>
          </a:p>
        </p:txBody>
      </p:sp>
      <p:pic>
        <p:nvPicPr>
          <p:cNvPr id="153" name="Google Shape;153;p15"/>
          <p:cNvPicPr preferRelativeResize="0"/>
          <p:nvPr/>
        </p:nvPicPr>
        <p:blipFill>
          <a:blip r:embed="rId5">
            <a:alphaModFix/>
          </a:blip>
          <a:stretch>
            <a:fillRect/>
          </a:stretch>
        </p:blipFill>
        <p:spPr>
          <a:xfrm>
            <a:off x="1520938" y="2678195"/>
            <a:ext cx="2836026" cy="1892155"/>
          </a:xfrm>
          <a:prstGeom prst="rect">
            <a:avLst/>
          </a:prstGeom>
          <a:noFill/>
          <a:ln>
            <a:noFill/>
          </a:ln>
        </p:spPr>
      </p:pic>
      <p:sp>
        <p:nvSpPr>
          <p:cNvPr id="154" name="Google Shape;154;p15"/>
          <p:cNvSpPr txBox="1"/>
          <p:nvPr/>
        </p:nvSpPr>
        <p:spPr>
          <a:xfrm>
            <a:off x="1520998" y="4570338"/>
            <a:ext cx="2835900" cy="261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https://commons.wikimedia.org/wiki/File:Sextante_(1805)._Museo_Naval_de_Madrid.jpg</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t>Challenges and Blockers</a:t>
            </a:r>
            <a:endParaRPr/>
          </a:p>
        </p:txBody>
      </p:sp>
      <p:sp>
        <p:nvSpPr>
          <p:cNvPr id="341" name="Google Shape;341;p4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Cooling requirements (Near absolute 0 required for stable qubits)</a:t>
            </a:r>
            <a:br>
              <a:rPr lang="en-GB"/>
            </a:br>
            <a:endParaRPr/>
          </a:p>
          <a:p>
            <a:pPr marL="457200" lvl="0" indent="-311150" algn="l" rtl="0">
              <a:spcBef>
                <a:spcPts val="0"/>
              </a:spcBef>
              <a:spcAft>
                <a:spcPts val="0"/>
              </a:spcAft>
              <a:buSzPts val="1300"/>
              <a:buChar char="●"/>
            </a:pPr>
            <a:r>
              <a:rPr lang="en-GB"/>
              <a:t>Coherence breaks down frequently, causing errors. Error correction is expensive, with potentially millions of qubits required for fault tolerant systems. </a:t>
            </a:r>
            <a:br>
              <a:rPr lang="en-GB"/>
            </a:br>
            <a:endParaRPr/>
          </a:p>
          <a:p>
            <a:pPr marL="457200" lvl="0" indent="-311150" algn="l" rtl="0">
              <a:spcBef>
                <a:spcPts val="0"/>
              </a:spcBef>
              <a:spcAft>
                <a:spcPts val="0"/>
              </a:spcAft>
              <a:buSzPts val="1300"/>
              <a:buChar char="●"/>
            </a:pPr>
            <a:r>
              <a:rPr lang="en-GB"/>
              <a:t>There are very few commercial options available, mostly shared computers which are accessible via API. </a:t>
            </a:r>
            <a:br>
              <a:rPr lang="en-GB"/>
            </a:br>
            <a:endParaRPr/>
          </a:p>
          <a:p>
            <a:pPr marL="457200" lvl="0" indent="-311150" algn="l" rtl="0">
              <a:spcBef>
                <a:spcPts val="0"/>
              </a:spcBef>
              <a:spcAft>
                <a:spcPts val="0"/>
              </a:spcAft>
              <a:buSzPts val="1300"/>
              <a:buChar char="●"/>
            </a:pPr>
            <a:r>
              <a:rPr lang="en-GB"/>
              <a:t>Currently available quantum computers are not faster than classical computers in the majority of tasks, and are far less flexible.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823850" y="1625500"/>
            <a:ext cx="4587000" cy="200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Getting Started with Quantum Computing Today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800"/>
              <a:t>Getting Started with Quantum Computing Today</a:t>
            </a:r>
            <a:endParaRPr sz="2800"/>
          </a:p>
          <a:p>
            <a:pPr marL="0" lvl="0" indent="0" algn="l" rtl="0">
              <a:spcBef>
                <a:spcPts val="0"/>
              </a:spcBef>
              <a:spcAft>
                <a:spcPts val="0"/>
              </a:spcAft>
              <a:buNone/>
            </a:pPr>
            <a:endParaRPr/>
          </a:p>
        </p:txBody>
      </p:sp>
      <p:sp>
        <p:nvSpPr>
          <p:cNvPr id="352" name="Google Shape;352;p44"/>
          <p:cNvSpPr txBox="1">
            <a:spLocks noGrp="1"/>
          </p:cNvSpPr>
          <p:nvPr>
            <p:ph type="body" idx="1"/>
          </p:nvPr>
        </p:nvSpPr>
        <p:spPr>
          <a:xfrm>
            <a:off x="448225" y="1567550"/>
            <a:ext cx="4252500" cy="2911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IBM offers a library to start working with both simulators, and real quantum computers. </a:t>
            </a:r>
            <a:endParaRPr/>
          </a:p>
          <a:p>
            <a:pPr marL="457200" lvl="0" indent="-311150" algn="l" rtl="0">
              <a:spcBef>
                <a:spcPts val="1200"/>
              </a:spcBef>
              <a:spcAft>
                <a:spcPts val="0"/>
              </a:spcAft>
              <a:buSzPts val="1300"/>
              <a:buChar char="●"/>
            </a:pPr>
            <a:r>
              <a:rPr lang="en-GB" u="sng">
                <a:solidFill>
                  <a:schemeClr val="hlink"/>
                </a:solidFill>
                <a:hlinkClick r:id="rId3"/>
              </a:rPr>
              <a:t>https://quantum.ibm.com/</a:t>
            </a:r>
            <a:br>
              <a:rPr lang="en-GB"/>
            </a:br>
            <a:endParaRPr/>
          </a:p>
          <a:p>
            <a:pPr marL="0" lvl="0" indent="0" algn="l" rtl="0">
              <a:spcBef>
                <a:spcPts val="1200"/>
              </a:spcBef>
              <a:spcAft>
                <a:spcPts val="0"/>
              </a:spcAft>
              <a:buNone/>
            </a:pPr>
            <a:r>
              <a:rPr lang="en-GB"/>
              <a:t>It even has a quantum “Hello World” Jupyter Notebook to get you started</a:t>
            </a:r>
            <a:endParaRPr/>
          </a:p>
          <a:p>
            <a:pPr marL="457200" lvl="0" indent="-311150" algn="l" rtl="0">
              <a:spcBef>
                <a:spcPts val="1200"/>
              </a:spcBef>
              <a:spcAft>
                <a:spcPts val="0"/>
              </a:spcAft>
              <a:buSzPts val="1300"/>
              <a:buChar char="●"/>
            </a:pPr>
            <a:r>
              <a:rPr lang="en-GB" u="sng">
                <a:solidFill>
                  <a:schemeClr val="hlink"/>
                </a:solidFill>
                <a:hlinkClick r:id="rId4"/>
              </a:rPr>
              <a:t>https://docs.quantum.ibm.com/start/hello-world</a:t>
            </a:r>
            <a:br>
              <a:rPr lang="en-GB"/>
            </a:br>
            <a:endParaRPr/>
          </a:p>
          <a:p>
            <a:pPr marL="0" lvl="0" indent="0" algn="l" rtl="0">
              <a:spcBef>
                <a:spcPts val="1200"/>
              </a:spcBef>
              <a:spcAft>
                <a:spcPts val="1200"/>
              </a:spcAft>
              <a:buNone/>
            </a:pPr>
            <a:r>
              <a:rPr lang="en-GB"/>
              <a:t>The free tier is quite limited though. </a:t>
            </a:r>
            <a:endParaRPr/>
          </a:p>
        </p:txBody>
      </p:sp>
      <p:pic>
        <p:nvPicPr>
          <p:cNvPr id="353" name="Google Shape;353;p44"/>
          <p:cNvPicPr preferRelativeResize="0"/>
          <p:nvPr/>
        </p:nvPicPr>
        <p:blipFill>
          <a:blip r:embed="rId5">
            <a:alphaModFix/>
          </a:blip>
          <a:stretch>
            <a:fillRect/>
          </a:stretch>
        </p:blipFill>
        <p:spPr>
          <a:xfrm>
            <a:off x="4818775" y="1307850"/>
            <a:ext cx="4138499" cy="33982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5"/>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We’ll wrap up today with a quick demo of trying to use Shor’s Algorithm. </a:t>
            </a:r>
            <a:endParaRPr/>
          </a:p>
        </p:txBody>
      </p:sp>
      <p:sp>
        <p:nvSpPr>
          <p:cNvPr id="359" name="Google Shape;359;p45"/>
          <p:cNvSpPr txBox="1">
            <a:spLocks noGrp="1"/>
          </p:cNvSpPr>
          <p:nvPr>
            <p:ph type="body" idx="1"/>
          </p:nvPr>
        </p:nvSpPr>
        <p:spPr>
          <a:xfrm>
            <a:off x="516900" y="1972550"/>
            <a:ext cx="4579500" cy="287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Remember this algorithm allows us to find the factors of two prime numbers, far faster than classical computing. </a:t>
            </a:r>
            <a:endParaRPr/>
          </a:p>
          <a:p>
            <a:pPr marL="0" lvl="0" indent="0" algn="l" rtl="0">
              <a:spcBef>
                <a:spcPts val="1200"/>
              </a:spcBef>
              <a:spcAft>
                <a:spcPts val="0"/>
              </a:spcAft>
              <a:buNone/>
            </a:pPr>
            <a:r>
              <a:rPr lang="en-GB"/>
              <a:t>Once again, we have a Jupyter Notebook provided by IBM, on the Qiskit Textbook on Github, offered under the Apache 2.0 License. </a:t>
            </a:r>
            <a:br>
              <a:rPr lang="en-GB"/>
            </a:br>
            <a:br>
              <a:rPr lang="en-GB"/>
            </a:br>
            <a:r>
              <a:rPr lang="en-GB"/>
              <a:t>This will be our starting point for this demo.</a:t>
            </a:r>
            <a:endParaRPr/>
          </a:p>
          <a:p>
            <a:pPr marL="457200" lvl="0" indent="-311150" algn="l" rtl="0">
              <a:spcBef>
                <a:spcPts val="1200"/>
              </a:spcBef>
              <a:spcAft>
                <a:spcPts val="0"/>
              </a:spcAft>
              <a:buSzPts val="1300"/>
              <a:buChar char="●"/>
            </a:pPr>
            <a:r>
              <a:rPr lang="en-GB" u="sng">
                <a:solidFill>
                  <a:schemeClr val="hlink"/>
                </a:solidFill>
                <a:hlinkClick r:id="rId3"/>
              </a:rPr>
              <a:t>https://github.com/Qiskit/textbook/blob/main/notebooks/ch-algorithms/shor.ipynb</a:t>
            </a:r>
            <a:endParaRPr/>
          </a:p>
        </p:txBody>
      </p:sp>
      <p:pic>
        <p:nvPicPr>
          <p:cNvPr id="360" name="Google Shape;360;p45"/>
          <p:cNvPicPr preferRelativeResize="0"/>
          <p:nvPr/>
        </p:nvPicPr>
        <p:blipFill>
          <a:blip r:embed="rId4">
            <a:alphaModFix/>
          </a:blip>
          <a:stretch>
            <a:fillRect/>
          </a:stretch>
        </p:blipFill>
        <p:spPr>
          <a:xfrm>
            <a:off x="5380700" y="152400"/>
            <a:ext cx="3439558"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1297500" y="393750"/>
            <a:ext cx="3798900" cy="9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This notebook uses a quantum simulator. </a:t>
            </a:r>
            <a:endParaRPr/>
          </a:p>
        </p:txBody>
      </p:sp>
      <p:sp>
        <p:nvSpPr>
          <p:cNvPr id="366" name="Google Shape;366;p46"/>
          <p:cNvSpPr txBox="1">
            <a:spLocks noGrp="1"/>
          </p:cNvSpPr>
          <p:nvPr>
            <p:ph type="body" idx="1"/>
          </p:nvPr>
        </p:nvSpPr>
        <p:spPr>
          <a:xfrm>
            <a:off x="302500" y="1597275"/>
            <a:ext cx="4794000" cy="2790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A quantum computer is emulated on your classical computer. </a:t>
            </a:r>
            <a:br>
              <a:rPr lang="en-GB"/>
            </a:br>
            <a:endParaRPr/>
          </a:p>
          <a:p>
            <a:pPr marL="457200" lvl="0" indent="-311150" algn="l" rtl="0">
              <a:spcBef>
                <a:spcPts val="0"/>
              </a:spcBef>
              <a:spcAft>
                <a:spcPts val="0"/>
              </a:spcAft>
              <a:buSzPts val="1300"/>
              <a:buChar char="-"/>
            </a:pPr>
            <a:r>
              <a:rPr lang="en-GB"/>
              <a:t>It will simulate each of the quantum gates required to make a circuit which is capable of finding  the factors. </a:t>
            </a:r>
            <a:br>
              <a:rPr lang="en-GB"/>
            </a:br>
            <a:endParaRPr/>
          </a:p>
          <a:p>
            <a:pPr marL="457200" lvl="0" indent="-311150" algn="l" rtl="0">
              <a:spcBef>
                <a:spcPts val="0"/>
              </a:spcBef>
              <a:spcAft>
                <a:spcPts val="0"/>
              </a:spcAft>
              <a:buSzPts val="1300"/>
              <a:buChar char="-"/>
            </a:pPr>
            <a:r>
              <a:rPr lang="en-GB"/>
              <a:t>Of course it won’t benefit from quantum speedup, so we will use small numbers. </a:t>
            </a:r>
            <a:br>
              <a:rPr lang="en-GB"/>
            </a:br>
            <a:endParaRPr/>
          </a:p>
          <a:p>
            <a:pPr marL="457200" lvl="0" indent="-311150" algn="l" rtl="0">
              <a:spcBef>
                <a:spcPts val="0"/>
              </a:spcBef>
              <a:spcAft>
                <a:spcPts val="0"/>
              </a:spcAft>
              <a:buSzPts val="1300"/>
              <a:buChar char="-"/>
            </a:pPr>
            <a:r>
              <a:rPr lang="en-GB"/>
              <a:t>With N = 15, we do see the expected result of 3 and 5.  </a:t>
            </a:r>
            <a:br>
              <a:rPr lang="en-GB"/>
            </a:br>
            <a:r>
              <a:rPr lang="en-GB"/>
              <a:t>A success!</a:t>
            </a:r>
            <a:endParaRPr/>
          </a:p>
        </p:txBody>
      </p:sp>
      <p:pic>
        <p:nvPicPr>
          <p:cNvPr id="367" name="Google Shape;367;p46"/>
          <p:cNvPicPr preferRelativeResize="0"/>
          <p:nvPr/>
        </p:nvPicPr>
        <p:blipFill>
          <a:blip r:embed="rId3">
            <a:alphaModFix/>
          </a:blip>
          <a:stretch>
            <a:fillRect/>
          </a:stretch>
        </p:blipFill>
        <p:spPr>
          <a:xfrm>
            <a:off x="5096500" y="1125700"/>
            <a:ext cx="3705326" cy="1111050"/>
          </a:xfrm>
          <a:prstGeom prst="rect">
            <a:avLst/>
          </a:prstGeom>
          <a:noFill/>
          <a:ln>
            <a:noFill/>
          </a:ln>
        </p:spPr>
      </p:pic>
      <p:pic>
        <p:nvPicPr>
          <p:cNvPr id="368" name="Google Shape;368;p46"/>
          <p:cNvPicPr preferRelativeResize="0"/>
          <p:nvPr/>
        </p:nvPicPr>
        <p:blipFill>
          <a:blip r:embed="rId4">
            <a:alphaModFix/>
          </a:blip>
          <a:stretch>
            <a:fillRect/>
          </a:stretch>
        </p:blipFill>
        <p:spPr>
          <a:xfrm>
            <a:off x="5420400" y="2752400"/>
            <a:ext cx="3057525" cy="166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a:spLocks noGrp="1"/>
          </p:cNvSpPr>
          <p:nvPr>
            <p:ph type="title"/>
          </p:nvPr>
        </p:nvSpPr>
        <p:spPr>
          <a:xfrm>
            <a:off x="1297500" y="393750"/>
            <a:ext cx="70881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We build the circuit from two major components </a:t>
            </a:r>
            <a:endParaRPr/>
          </a:p>
        </p:txBody>
      </p:sp>
      <p:sp>
        <p:nvSpPr>
          <p:cNvPr id="374" name="Google Shape;374;p47"/>
          <p:cNvSpPr txBox="1">
            <a:spLocks noGrp="1"/>
          </p:cNvSpPr>
          <p:nvPr>
            <p:ph type="body" idx="1"/>
          </p:nvPr>
        </p:nvSpPr>
        <p:spPr>
          <a:xfrm>
            <a:off x="796550" y="4022375"/>
            <a:ext cx="7626000" cy="6318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en-GB"/>
              <a:t>We get to see the “Quantum Fourier Transform” we discussed earlier in action here.  </a:t>
            </a:r>
            <a:endParaRPr/>
          </a:p>
          <a:p>
            <a:pPr marL="457200" lvl="0" indent="-311150" algn="l" rtl="0">
              <a:spcBef>
                <a:spcPts val="0"/>
              </a:spcBef>
              <a:spcAft>
                <a:spcPts val="0"/>
              </a:spcAft>
              <a:buSzPts val="1300"/>
              <a:buChar char="●"/>
            </a:pPr>
            <a:r>
              <a:rPr lang="en-GB"/>
              <a:t>The other is a looping function which creates superpositions of states for our qubits. </a:t>
            </a:r>
            <a:endParaRPr/>
          </a:p>
        </p:txBody>
      </p:sp>
      <p:pic>
        <p:nvPicPr>
          <p:cNvPr id="375" name="Google Shape;375;p47"/>
          <p:cNvPicPr preferRelativeResize="0"/>
          <p:nvPr/>
        </p:nvPicPr>
        <p:blipFill>
          <a:blip r:embed="rId3">
            <a:alphaModFix/>
          </a:blip>
          <a:stretch>
            <a:fillRect/>
          </a:stretch>
        </p:blipFill>
        <p:spPr>
          <a:xfrm>
            <a:off x="677625" y="1442175"/>
            <a:ext cx="5507231" cy="2447650"/>
          </a:xfrm>
          <a:prstGeom prst="rect">
            <a:avLst/>
          </a:prstGeom>
          <a:noFill/>
          <a:ln>
            <a:noFill/>
          </a:ln>
        </p:spPr>
      </p:pic>
      <p:pic>
        <p:nvPicPr>
          <p:cNvPr id="376" name="Google Shape;376;p47"/>
          <p:cNvPicPr preferRelativeResize="0"/>
          <p:nvPr/>
        </p:nvPicPr>
        <p:blipFill>
          <a:blip r:embed="rId4">
            <a:alphaModFix/>
          </a:blip>
          <a:stretch>
            <a:fillRect/>
          </a:stretch>
        </p:blipFill>
        <p:spPr>
          <a:xfrm>
            <a:off x="6563250" y="1442175"/>
            <a:ext cx="2083950" cy="2447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txBox="1">
            <a:spLocks noGrp="1"/>
          </p:cNvSpPr>
          <p:nvPr>
            <p:ph type="body" idx="1"/>
          </p:nvPr>
        </p:nvSpPr>
        <p:spPr>
          <a:xfrm>
            <a:off x="1112650" y="567325"/>
            <a:ext cx="3948900" cy="1953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a:t>This notebook runs on a simulator, but we can adapt it to run on IBM’s API using their “Instruction Set Architecture”. </a:t>
            </a:r>
            <a:endParaRPr/>
          </a:p>
          <a:p>
            <a:pPr marL="0" lvl="0" indent="0" algn="l" rtl="0">
              <a:spcBef>
                <a:spcPts val="1200"/>
              </a:spcBef>
              <a:spcAft>
                <a:spcPts val="1200"/>
              </a:spcAft>
              <a:buNone/>
            </a:pPr>
            <a:r>
              <a:rPr lang="en-GB"/>
              <a:t>The API gives us access to public Quantum computers. </a:t>
            </a:r>
            <a:br>
              <a:rPr lang="en-GB"/>
            </a:br>
            <a:br>
              <a:rPr lang="en-GB"/>
            </a:br>
            <a:r>
              <a:rPr lang="en-GB"/>
              <a:t>Most of this code is from the “Hello world” I mentioned earlier, with minor adjustments. </a:t>
            </a:r>
            <a:endParaRPr/>
          </a:p>
        </p:txBody>
      </p:sp>
      <p:pic>
        <p:nvPicPr>
          <p:cNvPr id="383" name="Google Shape;383;p48"/>
          <p:cNvPicPr preferRelativeResize="0"/>
          <p:nvPr/>
        </p:nvPicPr>
        <p:blipFill>
          <a:blip r:embed="rId3">
            <a:alphaModFix/>
          </a:blip>
          <a:stretch>
            <a:fillRect/>
          </a:stretch>
        </p:blipFill>
        <p:spPr>
          <a:xfrm>
            <a:off x="271750" y="2815625"/>
            <a:ext cx="4789799" cy="2156424"/>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13A7F685-CFF1-3447-039A-2A62272F7F94}"/>
              </a:ext>
            </a:extLst>
          </p:cNvPr>
          <p:cNvPicPr>
            <a:picLocks noChangeAspect="1"/>
          </p:cNvPicPr>
          <p:nvPr/>
        </p:nvPicPr>
        <p:blipFill>
          <a:blip r:embed="rId4"/>
          <a:stretch>
            <a:fillRect/>
          </a:stretch>
        </p:blipFill>
        <p:spPr>
          <a:xfrm>
            <a:off x="5320691" y="171451"/>
            <a:ext cx="3627965" cy="48005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7"/>
        <p:cNvGrpSpPr/>
        <p:nvPr/>
      </p:nvGrpSpPr>
      <p:grpSpPr>
        <a:xfrm>
          <a:off x="0" y="0"/>
          <a:ext cx="0" cy="0"/>
          <a:chOff x="0" y="0"/>
          <a:chExt cx="0" cy="0"/>
        </a:xfrm>
      </p:grpSpPr>
      <p:sp>
        <p:nvSpPr>
          <p:cNvPr id="388" name="Google Shape;388;p49"/>
          <p:cNvSpPr txBox="1">
            <a:spLocks noGrp="1"/>
          </p:cNvSpPr>
          <p:nvPr>
            <p:ph type="body" idx="1"/>
          </p:nvPr>
        </p:nvSpPr>
        <p:spPr>
          <a:xfrm>
            <a:off x="214600" y="2134800"/>
            <a:ext cx="4111200" cy="2591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It can take few hours (this time only 59m) to get through the queue, but we do get our result, from the Osaka IBM Quantum computer. </a:t>
            </a:r>
            <a:endParaRPr/>
          </a:p>
          <a:p>
            <a:pPr marL="0" lvl="0" indent="0" algn="l" rtl="0">
              <a:spcBef>
                <a:spcPts val="1200"/>
              </a:spcBef>
              <a:spcAft>
                <a:spcPts val="0"/>
              </a:spcAft>
              <a:buNone/>
            </a:pPr>
            <a:r>
              <a:rPr lang="en-GB"/>
              <a:t>IBM’s program is still in the early phases of commercial availability. And is quite limited in the amount we can use. 10 minutes of compute time per month for free. </a:t>
            </a:r>
            <a:br>
              <a:rPr lang="en-GB"/>
            </a:br>
            <a:br>
              <a:rPr lang="en-GB"/>
            </a:br>
            <a:r>
              <a:rPr lang="en-GB"/>
              <a:t>You can pay for additional time, charged by the second. </a:t>
            </a:r>
            <a:endParaRPr/>
          </a:p>
          <a:p>
            <a:pPr marL="0" lvl="0" indent="0" algn="l" rtl="0">
              <a:spcBef>
                <a:spcPts val="1200"/>
              </a:spcBef>
              <a:spcAft>
                <a:spcPts val="1200"/>
              </a:spcAft>
              <a:buNone/>
            </a:pPr>
            <a:r>
              <a:rPr lang="en-GB"/>
              <a:t>If you want to make use of IBM’s systems, you’ll want to be sure to optimize your circuits in advance on simulators to reduce costs on live hardware time. </a:t>
            </a:r>
            <a:endParaRPr/>
          </a:p>
        </p:txBody>
      </p:sp>
      <p:pic>
        <p:nvPicPr>
          <p:cNvPr id="389" name="Google Shape;389;p49"/>
          <p:cNvPicPr preferRelativeResize="0"/>
          <p:nvPr/>
        </p:nvPicPr>
        <p:blipFill rotWithShape="1">
          <a:blip r:embed="rId3">
            <a:alphaModFix/>
          </a:blip>
          <a:srcRect b="30728"/>
          <a:stretch/>
        </p:blipFill>
        <p:spPr>
          <a:xfrm>
            <a:off x="4996844" y="417300"/>
            <a:ext cx="3912526" cy="1706464"/>
          </a:xfrm>
          <a:prstGeom prst="rect">
            <a:avLst/>
          </a:prstGeom>
          <a:noFill/>
          <a:ln>
            <a:noFill/>
          </a:ln>
        </p:spPr>
      </p:pic>
      <p:pic>
        <p:nvPicPr>
          <p:cNvPr id="390" name="Google Shape;390;p49"/>
          <p:cNvPicPr preferRelativeResize="0"/>
          <p:nvPr/>
        </p:nvPicPr>
        <p:blipFill>
          <a:blip r:embed="rId4">
            <a:alphaModFix/>
          </a:blip>
          <a:stretch>
            <a:fillRect/>
          </a:stretch>
        </p:blipFill>
        <p:spPr>
          <a:xfrm>
            <a:off x="214600" y="417300"/>
            <a:ext cx="4111153" cy="1518002"/>
          </a:xfrm>
          <a:prstGeom prst="rect">
            <a:avLst/>
          </a:prstGeom>
          <a:noFill/>
          <a:ln>
            <a:noFill/>
          </a:ln>
        </p:spPr>
      </p:pic>
      <p:sp>
        <p:nvSpPr>
          <p:cNvPr id="391" name="Google Shape;391;p49"/>
          <p:cNvSpPr txBox="1"/>
          <p:nvPr/>
        </p:nvSpPr>
        <p:spPr>
          <a:xfrm>
            <a:off x="4960575" y="2407151"/>
            <a:ext cx="40341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Below is a very basic factoring result. </a:t>
            </a:r>
            <a:endParaRPr sz="1300">
              <a:solidFill>
                <a:schemeClr val="lt1"/>
              </a:solidFill>
              <a:latin typeface="Lato"/>
              <a:ea typeface="Lato"/>
              <a:cs typeface="Lato"/>
              <a:sym typeface="Lato"/>
            </a:endParaRPr>
          </a:p>
          <a:p>
            <a:pPr marL="0" lvl="0" indent="0" algn="l" rtl="0">
              <a:spcBef>
                <a:spcPts val="0"/>
              </a:spcBef>
              <a:spcAft>
                <a:spcPts val="0"/>
              </a:spcAft>
              <a:buNone/>
            </a:pPr>
            <a:r>
              <a:rPr lang="en-GB" sz="1300">
                <a:solidFill>
                  <a:schemeClr val="lt1"/>
                </a:solidFill>
                <a:latin typeface="Lato"/>
                <a:ea typeface="Lato"/>
                <a:cs typeface="Lato"/>
                <a:sym typeface="Lato"/>
              </a:rPr>
              <a:t>Using the period retrieved from the quantum circuit. </a:t>
            </a:r>
            <a:endParaRPr sz="1300">
              <a:solidFill>
                <a:schemeClr val="lt1"/>
              </a:solidFill>
              <a:latin typeface="Lato"/>
              <a:ea typeface="Lato"/>
              <a:cs typeface="Lato"/>
              <a:sym typeface="Lato"/>
            </a:endParaRPr>
          </a:p>
        </p:txBody>
      </p:sp>
      <p:pic>
        <p:nvPicPr>
          <p:cNvPr id="392" name="Google Shape;392;p49"/>
          <p:cNvPicPr preferRelativeResize="0"/>
          <p:nvPr/>
        </p:nvPicPr>
        <p:blipFill>
          <a:blip r:embed="rId5">
            <a:alphaModFix/>
          </a:blip>
          <a:stretch>
            <a:fillRect/>
          </a:stretch>
        </p:blipFill>
        <p:spPr>
          <a:xfrm>
            <a:off x="5012237" y="3103743"/>
            <a:ext cx="3881719" cy="1434382"/>
          </a:xfrm>
          <a:prstGeom prst="rect">
            <a:avLst/>
          </a:prstGeom>
          <a:noFill/>
          <a:ln>
            <a:noFill/>
          </a:ln>
        </p:spPr>
      </p:pic>
      <p:cxnSp>
        <p:nvCxnSpPr>
          <p:cNvPr id="393" name="Google Shape;393;p49"/>
          <p:cNvCxnSpPr/>
          <p:nvPr/>
        </p:nvCxnSpPr>
        <p:spPr>
          <a:xfrm>
            <a:off x="4662325" y="219450"/>
            <a:ext cx="0" cy="4704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txBox="1">
            <a:spLocks noGrp="1"/>
          </p:cNvSpPr>
          <p:nvPr>
            <p:ph type="title"/>
          </p:nvPr>
        </p:nvSpPr>
        <p:spPr>
          <a:xfrm>
            <a:off x="1297500" y="582225"/>
            <a:ext cx="7038900" cy="72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	</a:t>
            </a:r>
            <a:endParaRPr/>
          </a:p>
        </p:txBody>
      </p:sp>
      <p:sp>
        <p:nvSpPr>
          <p:cNvPr id="399" name="Google Shape;399;p50"/>
          <p:cNvSpPr txBox="1">
            <a:spLocks noGrp="1"/>
          </p:cNvSpPr>
          <p:nvPr>
            <p:ph type="body" idx="1"/>
          </p:nvPr>
        </p:nvSpPr>
        <p:spPr>
          <a:xfrm>
            <a:off x="1331700" y="1563375"/>
            <a:ext cx="6744300" cy="31491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GB"/>
              <a:t>I hope this short demo illustrates that even though this field of computing seems complicated, the bar for entry in practical quantum computing is actually quite reachable. </a:t>
            </a:r>
            <a:endParaRPr/>
          </a:p>
          <a:p>
            <a:pPr marL="0" lvl="0" indent="0" algn="l" rtl="0">
              <a:lnSpc>
                <a:spcPct val="150000"/>
              </a:lnSpc>
              <a:spcBef>
                <a:spcPts val="1200"/>
              </a:spcBef>
              <a:spcAft>
                <a:spcPts val="0"/>
              </a:spcAft>
              <a:buNone/>
            </a:pPr>
            <a:r>
              <a:rPr lang="en-GB"/>
              <a:t>We still use classical computing standards like APIs and traditional linear data structures to enable their use. </a:t>
            </a:r>
            <a:endParaRPr/>
          </a:p>
          <a:p>
            <a:pPr marL="0" lvl="0" indent="0" algn="l" rtl="0">
              <a:lnSpc>
                <a:spcPct val="150000"/>
              </a:lnSpc>
              <a:spcBef>
                <a:spcPts val="1200"/>
              </a:spcBef>
              <a:spcAft>
                <a:spcPts val="1200"/>
              </a:spcAft>
              <a:buNone/>
            </a:pPr>
            <a:r>
              <a:rPr lang="en-GB"/>
              <a:t>The main thing holding us back right now is availability of qubits and error correction.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body" idx="1"/>
          </p:nvPr>
        </p:nvSpPr>
        <p:spPr>
          <a:xfrm>
            <a:off x="1297500" y="1567550"/>
            <a:ext cx="7038900" cy="31446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GB"/>
              <a:t>As with classical computing, abstractions like Qiskit will make the technology easier to use.</a:t>
            </a:r>
            <a:br>
              <a:rPr lang="en-GB"/>
            </a:br>
            <a:r>
              <a:rPr lang="en-GB"/>
              <a:t>This should highlight the potential impact this technology may have on our day to day lives. </a:t>
            </a:r>
            <a:br>
              <a:rPr lang="en-GB"/>
            </a:br>
            <a:endParaRPr/>
          </a:p>
          <a:p>
            <a:pPr marL="0" lvl="0" indent="0" algn="l" rtl="0">
              <a:lnSpc>
                <a:spcPct val="150000"/>
              </a:lnSpc>
              <a:spcBef>
                <a:spcPts val="1200"/>
              </a:spcBef>
              <a:spcAft>
                <a:spcPts val="0"/>
              </a:spcAft>
              <a:buNone/>
            </a:pPr>
            <a:r>
              <a:rPr lang="en-GB"/>
              <a:t>Integrating microservices which offer quantum algorithms into traditional programs will allow more and more people to access the benefits of quantum computing as the industry matures. </a:t>
            </a:r>
            <a:endParaRPr/>
          </a:p>
          <a:p>
            <a:pPr marL="0" lvl="0" indent="0" algn="l" rtl="0">
              <a:lnSpc>
                <a:spcPct val="150000"/>
              </a:lnSpc>
              <a:spcBef>
                <a:spcPts val="1200"/>
              </a:spcBef>
              <a:spcAft>
                <a:spcPts val="0"/>
              </a:spcAft>
              <a:buNone/>
            </a:pPr>
            <a:endParaRPr/>
          </a:p>
          <a:p>
            <a:pPr marL="0" lvl="0" indent="0" algn="l" rtl="0">
              <a:lnSpc>
                <a:spcPct val="150000"/>
              </a:lnSpc>
              <a:spcBef>
                <a:spcPts val="1200"/>
              </a:spcBef>
              <a:spcAft>
                <a:spcPts val="1200"/>
              </a:spcAft>
              <a:buNone/>
            </a:pPr>
            <a:r>
              <a:rPr lang="en-GB"/>
              <a:t>This is very much a trend in its infancy, and it has a lot of room to grow. </a:t>
            </a:r>
            <a:br>
              <a:rPr lang="en-GB"/>
            </a:br>
            <a:endParaRPr/>
          </a:p>
        </p:txBody>
      </p:sp>
      <p:sp>
        <p:nvSpPr>
          <p:cNvPr id="405" name="Google Shape;405;p51"/>
          <p:cNvSpPr txBox="1">
            <a:spLocks noGrp="1"/>
          </p:cNvSpPr>
          <p:nvPr>
            <p:ph type="title"/>
          </p:nvPr>
        </p:nvSpPr>
        <p:spPr>
          <a:xfrm>
            <a:off x="1297500" y="582225"/>
            <a:ext cx="7038900" cy="72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Conclusion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1297500" y="522775"/>
            <a:ext cx="7038900" cy="78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Classical Computing</a:t>
            </a:r>
            <a:endParaRPr/>
          </a:p>
        </p:txBody>
      </p:sp>
      <p:sp>
        <p:nvSpPr>
          <p:cNvPr id="160" name="Google Shape;160;p16"/>
          <p:cNvSpPr txBox="1">
            <a:spLocks noGrp="1"/>
          </p:cNvSpPr>
          <p:nvPr>
            <p:ph type="body" idx="1"/>
          </p:nvPr>
        </p:nvSpPr>
        <p:spPr>
          <a:xfrm>
            <a:off x="276250" y="1522225"/>
            <a:ext cx="4444800" cy="332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In the context of today's talk, classical computing refers to “binary computing”.</a:t>
            </a:r>
            <a:br>
              <a:rPr lang="en-GB"/>
            </a:br>
            <a:endParaRPr/>
          </a:p>
          <a:p>
            <a:pPr marL="457200" lvl="0" indent="-311150" algn="l" rtl="0">
              <a:spcBef>
                <a:spcPts val="1200"/>
              </a:spcBef>
              <a:spcAft>
                <a:spcPts val="0"/>
              </a:spcAft>
              <a:buSzPts val="1300"/>
              <a:buChar char="●"/>
            </a:pPr>
            <a:r>
              <a:rPr lang="en-GB"/>
              <a:t>Bits: 1’s and 0 ‘s</a:t>
            </a:r>
            <a:endParaRPr/>
          </a:p>
          <a:p>
            <a:pPr marL="457200" lvl="0" indent="-311150" algn="l" rtl="0">
              <a:spcBef>
                <a:spcPts val="0"/>
              </a:spcBef>
              <a:spcAft>
                <a:spcPts val="0"/>
              </a:spcAft>
              <a:buSzPts val="1300"/>
              <a:buChar char="●"/>
            </a:pPr>
            <a:r>
              <a:rPr lang="en-GB"/>
              <a:t>Transistors</a:t>
            </a:r>
            <a:endParaRPr/>
          </a:p>
          <a:p>
            <a:pPr marL="457200" lvl="0" indent="-311150" algn="l" rtl="0">
              <a:spcBef>
                <a:spcPts val="0"/>
              </a:spcBef>
              <a:spcAft>
                <a:spcPts val="0"/>
              </a:spcAft>
              <a:buSzPts val="1300"/>
              <a:buChar char="●"/>
            </a:pPr>
            <a:r>
              <a:rPr lang="en-GB"/>
              <a:t>Boolean logic gates: AND / OR / NOT / XOR etc. </a:t>
            </a:r>
            <a:endParaRPr/>
          </a:p>
          <a:p>
            <a:pPr marL="457200" lvl="0" indent="-311150" algn="l" rtl="0">
              <a:spcBef>
                <a:spcPts val="0"/>
              </a:spcBef>
              <a:spcAft>
                <a:spcPts val="0"/>
              </a:spcAft>
              <a:buSzPts val="1300"/>
              <a:buChar char="●"/>
            </a:pPr>
            <a:r>
              <a:rPr lang="en-GB"/>
              <a:t>Von Neumann architecture</a:t>
            </a:r>
            <a:endParaRPr/>
          </a:p>
          <a:p>
            <a:pPr marL="457200" lvl="0" indent="-311150" algn="l" rtl="0">
              <a:spcBef>
                <a:spcPts val="0"/>
              </a:spcBef>
              <a:spcAft>
                <a:spcPts val="0"/>
              </a:spcAft>
              <a:buSzPts val="1300"/>
              <a:buChar char="●"/>
            </a:pPr>
            <a:r>
              <a:rPr lang="en-GB"/>
              <a:t>Modern Operating systems, Storage and Programs. </a:t>
            </a:r>
            <a:br>
              <a:rPr lang="en-GB"/>
            </a:br>
            <a:endParaRPr/>
          </a:p>
          <a:p>
            <a:pPr marL="0" lvl="0" indent="0" algn="l" rtl="0">
              <a:spcBef>
                <a:spcPts val="1200"/>
              </a:spcBef>
              <a:spcAft>
                <a:spcPts val="1200"/>
              </a:spcAft>
              <a:buNone/>
            </a:pPr>
            <a:r>
              <a:rPr lang="en-GB"/>
              <a:t>The computers we use on a day to day basis. We think of them as universal devices, but there are some algorithms that they struggle with</a:t>
            </a:r>
            <a:endParaRPr/>
          </a:p>
        </p:txBody>
      </p:sp>
      <p:sp>
        <p:nvSpPr>
          <p:cNvPr id="161" name="Google Shape;161;p16"/>
          <p:cNvSpPr txBox="1"/>
          <p:nvPr/>
        </p:nvSpPr>
        <p:spPr>
          <a:xfrm>
            <a:off x="4960300" y="3723558"/>
            <a:ext cx="3913500" cy="261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https://commons.wikimedia.org/wiki/File:Computer_lab_2.jpg</a:t>
            </a:r>
            <a:endParaRPr>
              <a:solidFill>
                <a:schemeClr val="lt1"/>
              </a:solidFill>
            </a:endParaRPr>
          </a:p>
        </p:txBody>
      </p:sp>
      <p:pic>
        <p:nvPicPr>
          <p:cNvPr id="162" name="Google Shape;162;p16"/>
          <p:cNvPicPr preferRelativeResize="0"/>
          <p:nvPr/>
        </p:nvPicPr>
        <p:blipFill>
          <a:blip r:embed="rId3">
            <a:alphaModFix/>
          </a:blip>
          <a:stretch>
            <a:fillRect/>
          </a:stretch>
        </p:blipFill>
        <p:spPr>
          <a:xfrm>
            <a:off x="4960300" y="1522225"/>
            <a:ext cx="3913467" cy="220132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2"/>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Thanks for listening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What is Quantum Computing</a:t>
            </a:r>
            <a:endParaRPr/>
          </a:p>
        </p:txBody>
      </p:sp>
      <p:sp>
        <p:nvSpPr>
          <p:cNvPr id="168" name="Google Shape;168;p17"/>
          <p:cNvSpPr txBox="1"/>
          <p:nvPr/>
        </p:nvSpPr>
        <p:spPr>
          <a:xfrm>
            <a:off x="5816450" y="4869925"/>
            <a:ext cx="32280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https://commons.wikimedia.org/wiki/File:IQM_Quantum_Computer_Espoo_Finland.jpg</a:t>
            </a:r>
            <a:endParaRPr sz="600">
              <a:solidFill>
                <a:schemeClr val="lt1"/>
              </a:solidFill>
            </a:endParaRPr>
          </a:p>
          <a:p>
            <a:pPr marL="0" lvl="0" indent="0" algn="ctr" rtl="0">
              <a:spcBef>
                <a:spcPts val="0"/>
              </a:spcBef>
              <a:spcAft>
                <a:spcPts val="0"/>
              </a:spcAft>
              <a:buNone/>
            </a:pPr>
            <a:endParaRPr sz="500">
              <a:solidFill>
                <a:schemeClr val="lt1"/>
              </a:solidFill>
            </a:endParaRPr>
          </a:p>
        </p:txBody>
      </p:sp>
      <p:pic>
        <p:nvPicPr>
          <p:cNvPr id="169" name="Google Shape;169;p17"/>
          <p:cNvPicPr preferRelativeResize="0"/>
          <p:nvPr/>
        </p:nvPicPr>
        <p:blipFill>
          <a:blip r:embed="rId3">
            <a:alphaModFix/>
          </a:blip>
          <a:stretch>
            <a:fillRect/>
          </a:stretch>
        </p:blipFill>
        <p:spPr>
          <a:xfrm>
            <a:off x="5816507" y="92425"/>
            <a:ext cx="3227843" cy="4841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is Quantum Computing</a:t>
            </a:r>
            <a:endParaRPr/>
          </a:p>
        </p:txBody>
      </p:sp>
      <p:sp>
        <p:nvSpPr>
          <p:cNvPr id="175" name="Google Shape;175;p18"/>
          <p:cNvSpPr txBox="1">
            <a:spLocks noGrp="1"/>
          </p:cNvSpPr>
          <p:nvPr>
            <p:ph type="body" idx="1"/>
          </p:nvPr>
        </p:nvSpPr>
        <p:spPr>
          <a:xfrm>
            <a:off x="1297500" y="1407275"/>
            <a:ext cx="3733800" cy="3071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t>QuBits instead of bits, superposition of 0 and 1. </a:t>
            </a:r>
            <a:endParaRPr/>
          </a:p>
          <a:p>
            <a:pPr marL="0" lvl="0" indent="0" algn="l" rtl="0">
              <a:spcBef>
                <a:spcPts val="1200"/>
              </a:spcBef>
              <a:spcAft>
                <a:spcPts val="0"/>
              </a:spcAft>
              <a:buNone/>
            </a:pPr>
            <a:r>
              <a:rPr lang="en-GB"/>
              <a:t>There is a probability that the qubit is in either state. </a:t>
            </a:r>
            <a:endParaRPr/>
          </a:p>
          <a:p>
            <a:pPr marL="0" lvl="0" indent="0" algn="l" rtl="0">
              <a:spcBef>
                <a:spcPts val="1200"/>
              </a:spcBef>
              <a:spcAft>
                <a:spcPts val="0"/>
              </a:spcAft>
              <a:buNone/>
            </a:pPr>
            <a:r>
              <a:rPr lang="en-GB"/>
              <a:t>You can use this superposition to calculate for multiple states at once. </a:t>
            </a:r>
            <a:endParaRPr/>
          </a:p>
          <a:p>
            <a:pPr marL="0" lvl="0" indent="0" algn="l" rtl="0">
              <a:spcBef>
                <a:spcPts val="1200"/>
              </a:spcBef>
              <a:spcAft>
                <a:spcPts val="0"/>
              </a:spcAft>
              <a:buNone/>
            </a:pPr>
            <a:r>
              <a:rPr lang="en-GB"/>
              <a:t>Once you measure it, the position is set. </a:t>
            </a:r>
            <a:endParaRPr/>
          </a:p>
          <a:p>
            <a:pPr marL="0" lvl="0" indent="0" algn="l" rtl="0">
              <a:spcBef>
                <a:spcPts val="1200"/>
              </a:spcBef>
              <a:spcAft>
                <a:spcPts val="0"/>
              </a:spcAft>
              <a:buNone/>
            </a:pPr>
            <a:r>
              <a:rPr lang="en-GB"/>
              <a:t>The image shows a quantum processor, which contains some qubits.</a:t>
            </a:r>
            <a:endParaRPr/>
          </a:p>
          <a:p>
            <a:pPr marL="0" lvl="0" indent="0" algn="l" rtl="0">
              <a:spcBef>
                <a:spcPts val="1200"/>
              </a:spcBef>
              <a:spcAft>
                <a:spcPts val="1200"/>
              </a:spcAft>
              <a:buNone/>
            </a:pPr>
            <a:r>
              <a:rPr lang="en-GB"/>
              <a:t>Usually 1-3, as the focus is on accuracy right now, not volume.</a:t>
            </a:r>
            <a:endParaRPr/>
          </a:p>
        </p:txBody>
      </p:sp>
      <p:sp>
        <p:nvSpPr>
          <p:cNvPr id="176" name="Google Shape;176;p18"/>
          <p:cNvSpPr txBox="1"/>
          <p:nvPr/>
        </p:nvSpPr>
        <p:spPr>
          <a:xfrm>
            <a:off x="5183625" y="4040405"/>
            <a:ext cx="3733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500">
                <a:solidFill>
                  <a:schemeClr val="lt1"/>
                </a:solidFill>
              </a:rPr>
              <a:t>Quantum Processor</a:t>
            </a:r>
            <a:endParaRPr sz="500">
              <a:solidFill>
                <a:schemeClr val="lt1"/>
              </a:solidFill>
            </a:endParaRPr>
          </a:p>
          <a:p>
            <a:pPr marL="0" lvl="0" indent="0" algn="r" rtl="0">
              <a:spcBef>
                <a:spcPts val="0"/>
              </a:spcBef>
              <a:spcAft>
                <a:spcPts val="0"/>
              </a:spcAft>
              <a:buNone/>
            </a:pPr>
            <a:r>
              <a:rPr lang="en-GB" sz="500">
                <a:solidFill>
                  <a:schemeClr val="lt1"/>
                </a:solidFill>
              </a:rPr>
              <a:t>https://commons.wikimedia.org/wiki/File:Quantum-computer-Chalmers_2017.jpg</a:t>
            </a:r>
            <a:endParaRPr sz="500">
              <a:solidFill>
                <a:schemeClr val="lt1"/>
              </a:solidFill>
            </a:endParaRPr>
          </a:p>
        </p:txBody>
      </p:sp>
      <p:pic>
        <p:nvPicPr>
          <p:cNvPr id="177" name="Google Shape;177;p18"/>
          <p:cNvPicPr preferRelativeResize="0"/>
          <p:nvPr/>
        </p:nvPicPr>
        <p:blipFill>
          <a:blip r:embed="rId3">
            <a:alphaModFix/>
          </a:blip>
          <a:stretch>
            <a:fillRect/>
          </a:stretch>
        </p:blipFill>
        <p:spPr>
          <a:xfrm>
            <a:off x="5131575" y="1240082"/>
            <a:ext cx="3733746" cy="28003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297500" y="540250"/>
            <a:ext cx="7038900" cy="76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Physics of a QuBit</a:t>
            </a:r>
            <a:endParaRPr/>
          </a:p>
        </p:txBody>
      </p:sp>
      <p:sp>
        <p:nvSpPr>
          <p:cNvPr id="183" name="Google Shape;183;p19"/>
          <p:cNvSpPr txBox="1">
            <a:spLocks noGrp="1"/>
          </p:cNvSpPr>
          <p:nvPr>
            <p:ph type="body" idx="1"/>
          </p:nvPr>
        </p:nvSpPr>
        <p:spPr>
          <a:xfrm>
            <a:off x="551275" y="1567550"/>
            <a:ext cx="4377900" cy="2911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a:t>The spin of the outermost Electron of a Phosphorus Atom  used as a QuBit. </a:t>
            </a:r>
            <a:endParaRPr/>
          </a:p>
          <a:p>
            <a:pPr marL="0" lvl="0" indent="0" algn="l" rtl="0">
              <a:spcBef>
                <a:spcPts val="1200"/>
              </a:spcBef>
              <a:spcAft>
                <a:spcPts val="0"/>
              </a:spcAft>
              <a:buNone/>
            </a:pPr>
            <a:r>
              <a:rPr lang="en-GB"/>
              <a:t>Spin up is 1, spin down is 0. At any time there is a probability of the electron spin being in either state. We manipulate those probabilities to form our equations. </a:t>
            </a:r>
            <a:endParaRPr/>
          </a:p>
          <a:p>
            <a:pPr marL="0" lvl="0" indent="0" algn="l" rtl="0">
              <a:spcBef>
                <a:spcPts val="1200"/>
              </a:spcBef>
              <a:spcAft>
                <a:spcPts val="0"/>
              </a:spcAft>
              <a:buNone/>
            </a:pPr>
            <a:r>
              <a:rPr lang="en-GB"/>
              <a:t>Once observed, the spin is known to be in a specific state. </a:t>
            </a:r>
            <a:endParaRPr/>
          </a:p>
          <a:p>
            <a:pPr marL="0" lvl="0" indent="0" algn="l" rtl="0">
              <a:spcBef>
                <a:spcPts val="1200"/>
              </a:spcBef>
              <a:spcAft>
                <a:spcPts val="0"/>
              </a:spcAft>
              <a:buNone/>
            </a:pPr>
            <a:r>
              <a:rPr lang="en-GB"/>
              <a:t>Qubits are electrons, and are very energetic, so they need to be supercooled to be stable. </a:t>
            </a:r>
            <a:endParaRPr/>
          </a:p>
          <a:p>
            <a:pPr marL="0" lvl="0" indent="0" algn="l" rtl="0">
              <a:spcBef>
                <a:spcPts val="1200"/>
              </a:spcBef>
              <a:spcAft>
                <a:spcPts val="1200"/>
              </a:spcAft>
              <a:buNone/>
            </a:pPr>
            <a:r>
              <a:rPr lang="en-GB"/>
              <a:t>Much of the bulk of the gold machine shown in a previous slide is cooling. </a:t>
            </a:r>
            <a:endParaRPr/>
          </a:p>
        </p:txBody>
      </p:sp>
      <p:cxnSp>
        <p:nvCxnSpPr>
          <p:cNvPr id="184" name="Google Shape;184;p19"/>
          <p:cNvCxnSpPr/>
          <p:nvPr/>
        </p:nvCxnSpPr>
        <p:spPr>
          <a:xfrm rot="10800000">
            <a:off x="6430675" y="762350"/>
            <a:ext cx="0" cy="1858200"/>
          </a:xfrm>
          <a:prstGeom prst="straightConnector1">
            <a:avLst/>
          </a:prstGeom>
          <a:noFill/>
          <a:ln w="38100" cap="flat" cmpd="sng">
            <a:solidFill>
              <a:schemeClr val="dk2"/>
            </a:solidFill>
            <a:prstDash val="solid"/>
            <a:round/>
            <a:headEnd type="none" w="med" len="med"/>
            <a:tailEnd type="triangle" w="med" len="med"/>
          </a:ln>
        </p:spPr>
      </p:cxnSp>
      <p:sp>
        <p:nvSpPr>
          <p:cNvPr id="185" name="Google Shape;185;p19"/>
          <p:cNvSpPr/>
          <p:nvPr/>
        </p:nvSpPr>
        <p:spPr>
          <a:xfrm>
            <a:off x="6066625" y="1372025"/>
            <a:ext cx="728100" cy="728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86" name="Google Shape;186;p19"/>
          <p:cNvCxnSpPr/>
          <p:nvPr/>
        </p:nvCxnSpPr>
        <p:spPr>
          <a:xfrm>
            <a:off x="7749350" y="2620550"/>
            <a:ext cx="0" cy="1858200"/>
          </a:xfrm>
          <a:prstGeom prst="straightConnector1">
            <a:avLst/>
          </a:prstGeom>
          <a:noFill/>
          <a:ln w="38100" cap="flat" cmpd="sng">
            <a:solidFill>
              <a:schemeClr val="dk2"/>
            </a:solidFill>
            <a:prstDash val="solid"/>
            <a:round/>
            <a:headEnd type="none" w="med" len="med"/>
            <a:tailEnd type="triangle" w="med" len="med"/>
          </a:ln>
        </p:spPr>
      </p:cxnSp>
      <p:sp>
        <p:nvSpPr>
          <p:cNvPr id="187" name="Google Shape;187;p19"/>
          <p:cNvSpPr/>
          <p:nvPr/>
        </p:nvSpPr>
        <p:spPr>
          <a:xfrm rot="10800000" flipH="1">
            <a:off x="7385300" y="3140675"/>
            <a:ext cx="728100" cy="7284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 name="Google Shape;188;p19"/>
          <p:cNvSpPr txBox="1"/>
          <p:nvPr/>
        </p:nvSpPr>
        <p:spPr>
          <a:xfrm>
            <a:off x="6244825" y="1501850"/>
            <a:ext cx="371700" cy="37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lt1"/>
                </a:solidFill>
                <a:latin typeface="Impact"/>
                <a:ea typeface="Impact"/>
                <a:cs typeface="Impact"/>
                <a:sym typeface="Impact"/>
              </a:rPr>
              <a:t>1</a:t>
            </a:r>
            <a:endParaRPr sz="1800">
              <a:solidFill>
                <a:schemeClr val="lt1"/>
              </a:solidFill>
              <a:latin typeface="Impact"/>
              <a:ea typeface="Impact"/>
              <a:cs typeface="Impact"/>
              <a:sym typeface="Impact"/>
            </a:endParaRPr>
          </a:p>
        </p:txBody>
      </p:sp>
      <p:sp>
        <p:nvSpPr>
          <p:cNvPr id="189" name="Google Shape;189;p19"/>
          <p:cNvSpPr txBox="1"/>
          <p:nvPr/>
        </p:nvSpPr>
        <p:spPr>
          <a:xfrm>
            <a:off x="7563500" y="3263250"/>
            <a:ext cx="371700" cy="37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lt1"/>
                </a:solidFill>
                <a:latin typeface="Impact"/>
                <a:ea typeface="Impact"/>
                <a:cs typeface="Impact"/>
                <a:sym typeface="Impact"/>
              </a:rPr>
              <a:t>0</a:t>
            </a:r>
            <a:endParaRPr sz="1800">
              <a:solidFill>
                <a:schemeClr val="lt1"/>
              </a:solidFill>
              <a:latin typeface="Impact"/>
              <a:ea typeface="Impact"/>
              <a:cs typeface="Impact"/>
              <a:sym typeface="Impac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can we interact with Qubits</a:t>
            </a:r>
            <a:endParaRPr/>
          </a:p>
        </p:txBody>
      </p:sp>
      <p:sp>
        <p:nvSpPr>
          <p:cNvPr id="195" name="Google Shape;195;p20"/>
          <p:cNvSpPr txBox="1">
            <a:spLocks noGrp="1"/>
          </p:cNvSpPr>
          <p:nvPr>
            <p:ph type="body" idx="1"/>
          </p:nvPr>
        </p:nvSpPr>
        <p:spPr>
          <a:xfrm>
            <a:off x="469500" y="1567550"/>
            <a:ext cx="4675200" cy="33108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GB"/>
              <a:t>Quantum Gates can change the spin of the electron</a:t>
            </a:r>
            <a:endParaRPr/>
          </a:p>
          <a:p>
            <a:pPr marL="457200" lvl="0" indent="-311150" algn="l" rtl="0">
              <a:lnSpc>
                <a:spcPct val="200000"/>
              </a:lnSpc>
              <a:spcBef>
                <a:spcPts val="1200"/>
              </a:spcBef>
              <a:spcAft>
                <a:spcPts val="0"/>
              </a:spcAft>
              <a:buSzPts val="1300"/>
              <a:buChar char="●"/>
            </a:pPr>
            <a:r>
              <a:rPr lang="en-GB"/>
              <a:t>Pauli gates: (quantum NOT gate / bitflip)</a:t>
            </a:r>
            <a:endParaRPr/>
          </a:p>
          <a:p>
            <a:pPr marL="457200" lvl="0" indent="-311150" algn="l" rtl="0">
              <a:lnSpc>
                <a:spcPct val="200000"/>
              </a:lnSpc>
              <a:spcBef>
                <a:spcPts val="0"/>
              </a:spcBef>
              <a:spcAft>
                <a:spcPts val="0"/>
              </a:spcAft>
              <a:buSzPts val="1300"/>
              <a:buChar char="●"/>
            </a:pPr>
            <a:r>
              <a:rPr lang="en-GB"/>
              <a:t>Controlled gates (if  a = 1 | NOT b)</a:t>
            </a:r>
            <a:endParaRPr/>
          </a:p>
          <a:p>
            <a:pPr marL="457200" lvl="0" indent="-311150" algn="l" rtl="0">
              <a:lnSpc>
                <a:spcPct val="200000"/>
              </a:lnSpc>
              <a:spcBef>
                <a:spcPts val="0"/>
              </a:spcBef>
              <a:spcAft>
                <a:spcPts val="0"/>
              </a:spcAft>
              <a:buSzPts val="1300"/>
              <a:buChar char="●"/>
            </a:pPr>
            <a:r>
              <a:rPr lang="en-GB"/>
              <a:t>Phase Shift gates </a:t>
            </a:r>
            <a:endParaRPr/>
          </a:p>
          <a:p>
            <a:pPr marL="457200" lvl="0" indent="-311150" algn="l" rtl="0">
              <a:lnSpc>
                <a:spcPct val="200000"/>
              </a:lnSpc>
              <a:spcBef>
                <a:spcPts val="0"/>
              </a:spcBef>
              <a:spcAft>
                <a:spcPts val="0"/>
              </a:spcAft>
              <a:buSzPts val="1300"/>
              <a:buChar char="●"/>
            </a:pPr>
            <a:r>
              <a:rPr lang="en-GB"/>
              <a:t>Hadamard gates (a one qubit transform)</a:t>
            </a:r>
            <a:endParaRPr/>
          </a:p>
          <a:p>
            <a:pPr marL="457200" lvl="0" indent="-311150" algn="l" rtl="0">
              <a:lnSpc>
                <a:spcPct val="200000"/>
              </a:lnSpc>
              <a:spcBef>
                <a:spcPts val="0"/>
              </a:spcBef>
              <a:spcAft>
                <a:spcPts val="0"/>
              </a:spcAft>
              <a:buSzPts val="1300"/>
              <a:buChar char="●"/>
            </a:pPr>
            <a:r>
              <a:rPr lang="en-GB"/>
              <a:t>Swap Gates (swaps a pair of cubits)</a:t>
            </a:r>
            <a:endParaRPr/>
          </a:p>
          <a:p>
            <a:pPr marL="457200" lvl="0" indent="0" algn="l" rtl="0">
              <a:spcBef>
                <a:spcPts val="1200"/>
              </a:spcBef>
              <a:spcAft>
                <a:spcPts val="1200"/>
              </a:spcAft>
              <a:buNone/>
            </a:pPr>
            <a:endParaRPr/>
          </a:p>
        </p:txBody>
      </p:sp>
      <p:pic>
        <p:nvPicPr>
          <p:cNvPr id="196" name="Google Shape;196;p20"/>
          <p:cNvPicPr preferRelativeResize="0"/>
          <p:nvPr/>
        </p:nvPicPr>
        <p:blipFill>
          <a:blip r:embed="rId3">
            <a:alphaModFix/>
          </a:blip>
          <a:stretch>
            <a:fillRect/>
          </a:stretch>
        </p:blipFill>
        <p:spPr>
          <a:xfrm>
            <a:off x="5749275" y="1091775"/>
            <a:ext cx="2871671" cy="3530850"/>
          </a:xfrm>
          <a:prstGeom prst="rect">
            <a:avLst/>
          </a:prstGeom>
          <a:noFill/>
          <a:ln>
            <a:noFill/>
          </a:ln>
        </p:spPr>
      </p:pic>
      <p:sp>
        <p:nvSpPr>
          <p:cNvPr id="197" name="Google Shape;197;p20"/>
          <p:cNvSpPr txBox="1"/>
          <p:nvPr/>
        </p:nvSpPr>
        <p:spPr>
          <a:xfrm>
            <a:off x="5754225" y="4622625"/>
            <a:ext cx="2871600" cy="28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500">
                <a:solidFill>
                  <a:schemeClr val="lt1"/>
                </a:solidFill>
                <a:latin typeface="Lato"/>
                <a:ea typeface="Lato"/>
                <a:cs typeface="Lato"/>
                <a:sym typeface="Lato"/>
              </a:rPr>
              <a:t>https://commons.wikimedia.org/wiki/File:Quantum_Logic_Gates.png</a:t>
            </a:r>
            <a:endParaRPr sz="5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1"/>
          <p:cNvSpPr txBox="1">
            <a:spLocks noGrp="1"/>
          </p:cNvSpPr>
          <p:nvPr>
            <p:ph type="title"/>
          </p:nvPr>
        </p:nvSpPr>
        <p:spPr>
          <a:xfrm>
            <a:off x="1297500" y="574800"/>
            <a:ext cx="7038900" cy="73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Entanglement</a:t>
            </a:r>
            <a:endParaRPr/>
          </a:p>
        </p:txBody>
      </p:sp>
      <p:sp>
        <p:nvSpPr>
          <p:cNvPr id="203" name="Google Shape;20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GB"/>
              <a:t>Pairing two electrons, so one always spin in the same direction as the other. </a:t>
            </a:r>
            <a:endParaRPr/>
          </a:p>
          <a:p>
            <a:pPr marL="457200" lvl="0" indent="-311150" algn="l" rtl="0">
              <a:lnSpc>
                <a:spcPct val="200000"/>
              </a:lnSpc>
              <a:spcBef>
                <a:spcPts val="1200"/>
              </a:spcBef>
              <a:spcAft>
                <a:spcPts val="0"/>
              </a:spcAft>
              <a:buSzPts val="1300"/>
              <a:buChar char="●"/>
            </a:pPr>
            <a:r>
              <a:rPr lang="en-GB"/>
              <a:t>We achieve this by putting the qubits in a “Bell state”</a:t>
            </a:r>
            <a:endParaRPr/>
          </a:p>
          <a:p>
            <a:pPr marL="457200" lvl="0" indent="-311150" algn="l" rtl="0">
              <a:lnSpc>
                <a:spcPct val="200000"/>
              </a:lnSpc>
              <a:spcBef>
                <a:spcPts val="0"/>
              </a:spcBef>
              <a:spcAft>
                <a:spcPts val="0"/>
              </a:spcAft>
              <a:buSzPts val="1300"/>
              <a:buChar char="●"/>
            </a:pPr>
            <a:r>
              <a:rPr lang="en-GB"/>
              <a:t>Changes to one will affect the other. </a:t>
            </a:r>
            <a:endParaRPr/>
          </a:p>
          <a:p>
            <a:pPr marL="457200" lvl="0" indent="-311150" algn="l" rtl="0">
              <a:lnSpc>
                <a:spcPct val="200000"/>
              </a:lnSpc>
              <a:spcBef>
                <a:spcPts val="0"/>
              </a:spcBef>
              <a:spcAft>
                <a:spcPts val="0"/>
              </a:spcAft>
              <a:buSzPts val="1300"/>
              <a:buChar char="●"/>
            </a:pPr>
            <a:r>
              <a:rPr lang="en-GB"/>
              <a:t>Can be created with a Hadamard gate and a CNOT gate</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2980</Words>
  <Application>Microsoft Office PowerPoint</Application>
  <PresentationFormat>On-screen Show (16:9)</PresentationFormat>
  <Paragraphs>230</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Impact</vt:lpstr>
      <vt:lpstr>Montserrat</vt:lpstr>
      <vt:lpstr>Arial</vt:lpstr>
      <vt:lpstr>Lato</vt:lpstr>
      <vt:lpstr>Focus</vt:lpstr>
      <vt:lpstr>Quantum Computing</vt:lpstr>
      <vt:lpstr>Today we will discuss</vt:lpstr>
      <vt:lpstr>What is Classical Computing?</vt:lpstr>
      <vt:lpstr>Classical Computing</vt:lpstr>
      <vt:lpstr>What is Quantum Computing</vt:lpstr>
      <vt:lpstr>What is Quantum Computing</vt:lpstr>
      <vt:lpstr>The Physics of a QuBit</vt:lpstr>
      <vt:lpstr>How can we interact with Qubits</vt:lpstr>
      <vt:lpstr>Entanglement</vt:lpstr>
      <vt:lpstr>The Language of Quantum Computing </vt:lpstr>
      <vt:lpstr>Are quantum computers just better computers?</vt:lpstr>
      <vt:lpstr>Classical Computing</vt:lpstr>
      <vt:lpstr>What are the uses of Quantum Computing</vt:lpstr>
      <vt:lpstr>What are the uses of Quantum Computing </vt:lpstr>
      <vt:lpstr>From Classical to Quantum: The Fourier Transform. </vt:lpstr>
      <vt:lpstr>Fourier Transform (Classical)</vt:lpstr>
      <vt:lpstr>The Fast Fourier Transform (Classical)</vt:lpstr>
      <vt:lpstr>Improving the FT (Quantum)</vt:lpstr>
      <vt:lpstr>Why focus on the Fourier transform?</vt:lpstr>
      <vt:lpstr>Public Key Cryptography (eg RSA-2048)</vt:lpstr>
      <vt:lpstr>Shor’s Algorithm</vt:lpstr>
      <vt:lpstr>Briefly, some other famous algorithms</vt:lpstr>
      <vt:lpstr>Trends and Developments</vt:lpstr>
      <vt:lpstr>Some Trends in Quantum Computing</vt:lpstr>
      <vt:lpstr>Retrospective Decryption (Store now, decrypt later)</vt:lpstr>
      <vt:lpstr>Post quantum cryptography</vt:lpstr>
      <vt:lpstr>Teleportation of information</vt:lpstr>
      <vt:lpstr>Quantum Supremacy (advantage)</vt:lpstr>
      <vt:lpstr>Challenges and Blockers</vt:lpstr>
      <vt:lpstr>Challenges and Blockers</vt:lpstr>
      <vt:lpstr>Getting Started with Quantum Computing Today</vt:lpstr>
      <vt:lpstr>Getting Started with Quantum Computing Today </vt:lpstr>
      <vt:lpstr>We’ll wrap up today with a quick demo of trying to use Shor’s Algorithm. </vt:lpstr>
      <vt:lpstr>This notebook uses a quantum simulator. </vt:lpstr>
      <vt:lpstr>We build the circuit from two major components </vt:lpstr>
      <vt:lpstr>PowerPoint Presentation</vt:lpstr>
      <vt:lpstr>PowerPoint Presentation</vt:lpstr>
      <vt:lpstr>Conclusion </vt:lpstr>
      <vt:lpstr>Conclusion </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dc:title>
  <cp:lastModifiedBy>Emmett Fitzharris</cp:lastModifiedBy>
  <cp:revision>1</cp:revision>
  <dcterms:modified xsi:type="dcterms:W3CDTF">2024-04-17T14:37:06Z</dcterms:modified>
</cp:coreProperties>
</file>